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6"/>
  </p:notesMasterIdLst>
  <p:sldIdLst>
    <p:sldId id="1313" r:id="rId2"/>
    <p:sldId id="2002" r:id="rId3"/>
    <p:sldId id="2006" r:id="rId4"/>
    <p:sldId id="2004" r:id="rId5"/>
    <p:sldId id="1967" r:id="rId6"/>
    <p:sldId id="1969" r:id="rId7"/>
    <p:sldId id="1970" r:id="rId8"/>
    <p:sldId id="1975" r:id="rId9"/>
    <p:sldId id="1976" r:id="rId10"/>
    <p:sldId id="1977" r:id="rId11"/>
    <p:sldId id="1979" r:id="rId12"/>
    <p:sldId id="1982" r:id="rId13"/>
    <p:sldId id="1986" r:id="rId14"/>
    <p:sldId id="1989" r:id="rId15"/>
    <p:sldId id="1990" r:id="rId16"/>
    <p:sldId id="1991" r:id="rId17"/>
    <p:sldId id="1992" r:id="rId18"/>
    <p:sldId id="2029" r:id="rId19"/>
    <p:sldId id="1995" r:id="rId20"/>
    <p:sldId id="2030" r:id="rId21"/>
    <p:sldId id="2032" r:id="rId22"/>
    <p:sldId id="2031" r:id="rId23"/>
    <p:sldId id="2028" r:id="rId24"/>
    <p:sldId id="1971" r:id="rId25"/>
    <p:sldId id="1972" r:id="rId26"/>
    <p:sldId id="1974" r:id="rId27"/>
    <p:sldId id="1978" r:id="rId28"/>
    <p:sldId id="1980" r:id="rId29"/>
    <p:sldId id="1981" r:id="rId30"/>
    <p:sldId id="1984" r:id="rId31"/>
    <p:sldId id="1985" r:id="rId32"/>
    <p:sldId id="1987" r:id="rId33"/>
    <p:sldId id="1983" r:id="rId34"/>
    <p:sldId id="2003"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46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39" autoAdjust="0"/>
    <p:restoredTop sz="94660"/>
  </p:normalViewPr>
  <p:slideViewPr>
    <p:cSldViewPr snapToGrid="0">
      <p:cViewPr>
        <p:scale>
          <a:sx n="130" d="100"/>
          <a:sy n="130" d="100"/>
        </p:scale>
        <p:origin x="320" y="1792"/>
      </p:cViewPr>
      <p:guideLst>
        <p:guide orient="horz" pos="2160"/>
        <p:guide pos="3840"/>
      </p:guideLst>
    </p:cSldViewPr>
  </p:slideViewPr>
  <p:notesTextViewPr>
    <p:cViewPr>
      <p:scale>
        <a:sx n="1" d="1"/>
        <a:sy n="1" d="1"/>
      </p:scale>
      <p:origin x="0" y="0"/>
    </p:cViewPr>
  </p:notesTextViewPr>
  <p:sorterViewPr>
    <p:cViewPr>
      <p:scale>
        <a:sx n="136" d="100"/>
        <a:sy n="136" d="100"/>
      </p:scale>
      <p:origin x="0" y="-5717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5.png>
</file>

<file path=ppt/media/image26.png>
</file>

<file path=ppt/media/image27.png>
</file>

<file path=ppt/media/image28.png>
</file>

<file path=ppt/media/image30.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3711D6-A39D-427C-A1F8-821D3D808D1C}" type="datetimeFigureOut">
              <a:rPr lang="en-US" smtClean="0"/>
              <a:t>2/10/19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E4137-9C57-4BE7-8509-9D67AAFC4A52}" type="slidenum">
              <a:rPr lang="en-US" smtClean="0"/>
              <a:t>‹#›</a:t>
            </a:fld>
            <a:endParaRPr lang="en-US"/>
          </a:p>
        </p:txBody>
      </p:sp>
    </p:spTree>
    <p:extLst>
      <p:ext uri="{BB962C8B-B14F-4D97-AF65-F5344CB8AC3E}">
        <p14:creationId xmlns:p14="http://schemas.microsoft.com/office/powerpoint/2010/main" val="1261519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4140767"/>
          </a:xfrm>
        </p:spPr>
        <p:txBody>
          <a:bodyPr/>
          <a:lstStyle>
            <a:lvl1pPr algn="just">
              <a:defRPr/>
            </a:lvl1pPr>
            <a:lvl2pPr algn="just">
              <a:defRPr/>
            </a:lvl2pPr>
            <a:lvl3pPr algn="just">
              <a:defRPr/>
            </a:lvl3pPr>
            <a:lvl4pPr algn="just">
              <a:defRPr/>
            </a:lvl4pPr>
            <a:lvl5pPr algn="ju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7818" y="5155854"/>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4163864"/>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447817" y="5722592"/>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hyperlink" Target="data-action-lab.com"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985260"/>
          </a:xfrm>
          <a:prstGeom prst="rect">
            <a:avLst/>
          </a:prstGeom>
        </p:spPr>
        <p:txBody>
          <a:bodyPr vert="horz" lIns="91440" tIns="45720" rIns="91440" bIns="45720"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Footer Placeholder 4"/>
          <p:cNvSpPr>
            <a:spLocks noGrp="1"/>
          </p:cNvSpPr>
          <p:nvPr>
            <p:ph type="ftr" sz="quarter" idx="3"/>
          </p:nvPr>
        </p:nvSpPr>
        <p:spPr>
          <a:xfrm rot="16200000">
            <a:off x="9075629" y="3204890"/>
            <a:ext cx="5867620" cy="365125"/>
          </a:xfrm>
          <a:prstGeom prst="rect">
            <a:avLst/>
          </a:prstGeom>
        </p:spPr>
        <p:txBody>
          <a:bodyPr vert="horz" lIns="91440" tIns="45720" rIns="91440" bIns="45720" rtlCol="0" anchor="ctr"/>
          <a:lstStyle>
            <a:lvl1pPr algn="r">
              <a:defRPr sz="900" cap="all">
                <a:solidFill>
                  <a:schemeClr val="accent2"/>
                </a:solidFill>
              </a:defRPr>
            </a:lvl1pPr>
          </a:lstStyle>
          <a:p>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56188EA-879E-5544-A20D-1AA538B101F3}"/>
              </a:ext>
            </a:extLst>
          </p:cNvPr>
          <p:cNvPicPr/>
          <p:nvPr userDrawn="1"/>
        </p:nvPicPr>
        <p:blipFill>
          <a:blip r:embed="rId10">
            <a:extLst>
              <a:ext uri="{28A0092B-C50C-407E-A947-70E740481C1C}">
                <a14:useLocalDpi xmlns:a14="http://schemas.microsoft.com/office/drawing/2010/main" val="0"/>
              </a:ext>
            </a:extLst>
          </a:blip>
          <a:stretch>
            <a:fillRect/>
          </a:stretch>
        </p:blipFill>
        <p:spPr>
          <a:xfrm>
            <a:off x="441840" y="6455412"/>
            <a:ext cx="4097020" cy="273946"/>
          </a:xfrm>
          <a:prstGeom prst="rect">
            <a:avLst/>
          </a:prstGeom>
        </p:spPr>
      </p:pic>
      <p:pic>
        <p:nvPicPr>
          <p:cNvPr id="16" name="Picture 15">
            <a:extLst>
              <a:ext uri="{FF2B5EF4-FFF2-40B4-BE49-F238E27FC236}">
                <a16:creationId xmlns:a16="http://schemas.microsoft.com/office/drawing/2014/main" id="{37CE12A9-56CD-8E45-A4BB-64FA51478AC6}"/>
              </a:ext>
            </a:extLst>
          </p:cNvPr>
          <p:cNvPicPr>
            <a:picLocks noChangeAspect="1"/>
          </p:cNvPicPr>
          <p:nvPr userDrawn="1"/>
        </p:nvPicPr>
        <p:blipFill>
          <a:blip r:embed="rId11">
            <a:alphaModFix amt="50000"/>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17" name="TextBox 16">
            <a:extLst>
              <a:ext uri="{FF2B5EF4-FFF2-40B4-BE49-F238E27FC236}">
                <a16:creationId xmlns:a16="http://schemas.microsoft.com/office/drawing/2014/main" id="{34F68823-BA61-904B-83EE-0C7359C69DED}"/>
              </a:ext>
            </a:extLst>
          </p:cNvPr>
          <p:cNvSpPr txBox="1"/>
          <p:nvPr userDrawn="1"/>
        </p:nvSpPr>
        <p:spPr>
          <a:xfrm>
            <a:off x="9037320" y="6407719"/>
            <a:ext cx="2377440" cy="369332"/>
          </a:xfrm>
          <a:prstGeom prst="rect">
            <a:avLst/>
          </a:prstGeom>
          <a:noFill/>
        </p:spPr>
        <p:txBody>
          <a:bodyPr wrap="square" rtlCol="0">
            <a:spAutoFit/>
          </a:bodyPr>
          <a:lstStyle/>
          <a:p>
            <a:pPr algn="r"/>
            <a:r>
              <a:rPr lang="en-US">
                <a:solidFill>
                  <a:srgbClr val="B3B3B3"/>
                </a:solidFill>
                <a:hlinkClick r:id="rId12">
                  <a:extLst>
                    <a:ext uri="{A12FA001-AC4F-418D-AE19-62706E023703}">
                      <ahyp:hlinkClr xmlns:ahyp="http://schemas.microsoft.com/office/drawing/2018/hyperlinkcolor" val="tx"/>
                    </a:ext>
                  </a:extLst>
                </a:hlinkClick>
              </a:rPr>
              <a:t>data-action-lab.com</a:t>
            </a:r>
            <a:endParaRPr lang="en-US">
              <a:solidFill>
                <a:srgbClr val="B3B3B3"/>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wired.com/story/the-exaggerated-promise-of-data-mining/" TargetMode="Externa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p:txBody>
          <a:bodyPr/>
          <a:lstStyle/>
          <a:p>
            <a:r>
              <a:rPr lang="en-US"/>
              <a:t>SAMPLING THEORY AND STUDY DESIGN</a:t>
            </a:r>
          </a:p>
        </p:txBody>
      </p:sp>
      <p:sp>
        <p:nvSpPr>
          <p:cNvPr id="3" name="Text Placeholder 2">
            <a:extLst>
              <a:ext uri="{FF2B5EF4-FFF2-40B4-BE49-F238E27FC236}">
                <a16:creationId xmlns:a16="http://schemas.microsoft.com/office/drawing/2014/main" id="{4735C48B-72E0-D747-A26E-46BF4F98C7DC}"/>
              </a:ext>
            </a:extLst>
          </p:cNvPr>
          <p:cNvSpPr>
            <a:spLocks noGrp="1"/>
          </p:cNvSpPr>
          <p:nvPr>
            <p:ph type="body" idx="1"/>
          </p:nvPr>
        </p:nvSpPr>
        <p:spPr/>
        <p:txBody>
          <a:bodyPr/>
          <a:lstStyle/>
          <a:p>
            <a:r>
              <a:rPr lang="en-US"/>
              <a:t>DATA COLLECTION AND DATA PROCESSING</a:t>
            </a:r>
          </a:p>
        </p:txBody>
      </p:sp>
      <p:sp>
        <p:nvSpPr>
          <p:cNvPr id="4" name="Rectangle 3">
            <a:extLst>
              <a:ext uri="{FF2B5EF4-FFF2-40B4-BE49-F238E27FC236}">
                <a16:creationId xmlns:a16="http://schemas.microsoft.com/office/drawing/2014/main" id="{56D77A0E-B5AC-3D4C-A4AA-648E57062BBB}"/>
              </a:ext>
            </a:extLst>
          </p:cNvPr>
          <p:cNvSpPr/>
          <p:nvPr/>
        </p:nvSpPr>
        <p:spPr>
          <a:xfrm>
            <a:off x="2190206" y="5357873"/>
            <a:ext cx="7811589" cy="830997"/>
          </a:xfrm>
          <a:prstGeom prst="rect">
            <a:avLst/>
          </a:prstGeom>
        </p:spPr>
        <p:txBody>
          <a:bodyPr wrap="square">
            <a:spAutoFit/>
          </a:bodyPr>
          <a:lstStyle/>
          <a:p>
            <a:r>
              <a:rPr lang="en-US">
                <a:solidFill>
                  <a:schemeClr val="bg1"/>
                </a:solidFill>
                <a:latin typeface="Dagny OT" panose="020B0504020201020104" pitchFamily="34" charset="77"/>
                <a:ea typeface="Helvetica Light" charset="0"/>
                <a:cs typeface="Helvetica Light" charset="0"/>
              </a:rPr>
              <a:t>“The latest survey shows that 3 out of 4 people make up 75% of the population”</a:t>
            </a:r>
          </a:p>
          <a:p>
            <a:pPr algn="r"/>
            <a:endParaRPr lang="en-US" sz="1400">
              <a:solidFill>
                <a:schemeClr val="bg1"/>
              </a:solidFill>
              <a:latin typeface="Dagny OT" panose="020B0504020201020104" pitchFamily="34" charset="77"/>
              <a:ea typeface="Helvetica Light" charset="0"/>
              <a:cs typeface="Helvetica Light" charset="0"/>
            </a:endParaRPr>
          </a:p>
          <a:p>
            <a:pPr algn="r"/>
            <a:r>
              <a:rPr lang="en-US" sz="1400">
                <a:solidFill>
                  <a:schemeClr val="bg1"/>
                </a:solidFill>
                <a:latin typeface="Dagny OT" panose="020B0504020201020104" pitchFamily="34" charset="77"/>
                <a:ea typeface="Helvetica Light" charset="0"/>
                <a:cs typeface="Helvetica Light" charset="0"/>
              </a:rPr>
              <a:t>D. Letterman</a:t>
            </a:r>
            <a:endParaRPr lang="en-US" sz="1400" i="1">
              <a:solidFill>
                <a:schemeClr val="bg1"/>
              </a:solidFill>
              <a:latin typeface="Dagny OT" panose="020B0504020201020104" pitchFamily="34" charset="77"/>
              <a:ea typeface="Helvetica Light" charset="0"/>
              <a:cs typeface="Helvetica Light" charset="0"/>
            </a:endParaRPr>
          </a:p>
          <a:p>
            <a:pPr algn="r"/>
            <a:endParaRPr lang="en-US" sz="200">
              <a:solidFill>
                <a:schemeClr val="bg1"/>
              </a:solidFill>
              <a:latin typeface="Dagny OT" panose="020B0504020201020104" pitchFamily="34" charset="0"/>
              <a:ea typeface="Helvetica Light" charset="0"/>
              <a:cs typeface="Helvetica Light" charset="0"/>
            </a:endParaRPr>
          </a:p>
        </p:txBody>
      </p:sp>
    </p:spTree>
    <p:extLst>
      <p:ext uri="{BB962C8B-B14F-4D97-AF65-F5344CB8AC3E}">
        <p14:creationId xmlns:p14="http://schemas.microsoft.com/office/powerpoint/2010/main" val="2044279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B2A6-BD5C-DB44-B5BB-D8B753848FC7}"/>
              </a:ext>
            </a:extLst>
          </p:cNvPr>
          <p:cNvSpPr>
            <a:spLocks noGrp="1"/>
          </p:cNvSpPr>
          <p:nvPr>
            <p:ph type="title"/>
          </p:nvPr>
        </p:nvSpPr>
        <p:spPr/>
        <p:txBody>
          <a:bodyPr/>
          <a:lstStyle/>
          <a:p>
            <a:r>
              <a:rPr lang="en-US"/>
              <a:t>NONSAMPLING ERROR</a:t>
            </a:r>
          </a:p>
        </p:txBody>
      </p:sp>
      <p:sp>
        <p:nvSpPr>
          <p:cNvPr id="3" name="Content Placeholder 2">
            <a:extLst>
              <a:ext uri="{FF2B5EF4-FFF2-40B4-BE49-F238E27FC236}">
                <a16:creationId xmlns:a16="http://schemas.microsoft.com/office/drawing/2014/main" id="{15ABF874-07B8-0444-BEB9-A9532EE0E538}"/>
              </a:ext>
            </a:extLst>
          </p:cNvPr>
          <p:cNvSpPr>
            <a:spLocks noGrp="1"/>
          </p:cNvSpPr>
          <p:nvPr>
            <p:ph idx="1"/>
          </p:nvPr>
        </p:nvSpPr>
        <p:spPr/>
        <p:txBody>
          <a:bodyPr>
            <a:normAutofit lnSpcReduction="10000"/>
          </a:bodyPr>
          <a:lstStyle/>
          <a:p>
            <a:pPr>
              <a:lnSpc>
                <a:spcPct val="110000"/>
              </a:lnSpc>
            </a:pPr>
            <a:r>
              <a:rPr lang="en-CA" dirty="0" err="1"/>
              <a:t>Nonsampling</a:t>
            </a:r>
            <a:r>
              <a:rPr lang="en-CA" dirty="0"/>
              <a:t> error can be controlled, to some extent:</a:t>
            </a:r>
          </a:p>
          <a:p>
            <a:pPr lvl="1">
              <a:lnSpc>
                <a:spcPct val="110000"/>
              </a:lnSpc>
            </a:pPr>
            <a:r>
              <a:rPr lang="en-CA" b="1" dirty="0"/>
              <a:t>coverage error</a:t>
            </a:r>
            <a:r>
              <a:rPr lang="en-CA" dirty="0"/>
              <a:t> can be minimized by selecting high quality, up-to-date survey frames; </a:t>
            </a:r>
          </a:p>
          <a:p>
            <a:pPr lvl="1">
              <a:lnSpc>
                <a:spcPct val="110000"/>
              </a:lnSpc>
            </a:pPr>
            <a:r>
              <a:rPr lang="en-CA" b="1" dirty="0"/>
              <a:t>non-response error</a:t>
            </a:r>
            <a:r>
              <a:rPr lang="en-CA" dirty="0"/>
              <a:t> can be minimized by careful choice of the data collection mode and questionnaire design, and by using “call-backs” and “follow-ups”;</a:t>
            </a:r>
          </a:p>
          <a:p>
            <a:pPr lvl="1">
              <a:lnSpc>
                <a:spcPct val="110000"/>
              </a:lnSpc>
            </a:pPr>
            <a:r>
              <a:rPr lang="en-CA" b="1" dirty="0"/>
              <a:t>measurement error </a:t>
            </a:r>
            <a:r>
              <a:rPr lang="en-CA" dirty="0"/>
              <a:t>can be minimized by careful questionnaire design, pre-testing of the measurement apparatus, and cross-validation of answers.</a:t>
            </a:r>
          </a:p>
          <a:p>
            <a:pPr>
              <a:lnSpc>
                <a:spcPct val="110000"/>
              </a:lnSpc>
            </a:pPr>
            <a:endParaRPr lang="en-CA" sz="500" dirty="0"/>
          </a:p>
          <a:p>
            <a:pPr>
              <a:lnSpc>
                <a:spcPct val="110000"/>
              </a:lnSpc>
            </a:pPr>
            <a:r>
              <a:rPr lang="en-CA" dirty="0"/>
              <a:t>In practice, these suggestions are not that useful in modern times (landline-based survey frames are becoming irrelevant due to demographics, response rates for surveys that are not mandated by law are low, etc.). This explains, in part, the over-use of </a:t>
            </a:r>
            <a:r>
              <a:rPr lang="en-CA" b="1" dirty="0"/>
              <a:t>web scraping </a:t>
            </a:r>
            <a:r>
              <a:rPr lang="en-CA" dirty="0"/>
              <a:t>and </a:t>
            </a:r>
            <a:r>
              <a:rPr lang="en-CA" b="1" dirty="0"/>
              <a:t>non-probabilistic sampling</a:t>
            </a:r>
            <a:r>
              <a:rPr lang="en-CA" dirty="0"/>
              <a:t>.</a:t>
            </a:r>
          </a:p>
        </p:txBody>
      </p:sp>
    </p:spTree>
    <p:extLst>
      <p:ext uri="{BB962C8B-B14F-4D97-AF65-F5344CB8AC3E}">
        <p14:creationId xmlns:p14="http://schemas.microsoft.com/office/powerpoint/2010/main" val="3343413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B3D1B-E093-E54A-8C64-024C058231E8}"/>
              </a:ext>
            </a:extLst>
          </p:cNvPr>
          <p:cNvSpPr>
            <a:spLocks noGrp="1"/>
          </p:cNvSpPr>
          <p:nvPr>
            <p:ph type="title"/>
          </p:nvPr>
        </p:nvSpPr>
        <p:spPr/>
        <p:txBody>
          <a:bodyPr/>
          <a:lstStyle/>
          <a:p>
            <a:r>
              <a:rPr lang="en-US"/>
              <a:t>NONPROBABILISTIC SAMPLING</a:t>
            </a:r>
          </a:p>
        </p:txBody>
      </p:sp>
      <p:sp>
        <p:nvSpPr>
          <p:cNvPr id="3" name="Content Placeholder 2">
            <a:extLst>
              <a:ext uri="{FF2B5EF4-FFF2-40B4-BE49-F238E27FC236}">
                <a16:creationId xmlns:a16="http://schemas.microsoft.com/office/drawing/2014/main" id="{6237EF13-2977-234C-B327-13DD3D3398D0}"/>
              </a:ext>
            </a:extLst>
          </p:cNvPr>
          <p:cNvSpPr>
            <a:spLocks noGrp="1"/>
          </p:cNvSpPr>
          <p:nvPr>
            <p:ph idx="1"/>
          </p:nvPr>
        </p:nvSpPr>
        <p:spPr/>
        <p:txBody>
          <a:bodyPr>
            <a:normAutofit lnSpcReduction="10000"/>
          </a:bodyPr>
          <a:lstStyle/>
          <a:p>
            <a:pPr>
              <a:lnSpc>
                <a:spcPct val="110000"/>
              </a:lnSpc>
            </a:pPr>
            <a:r>
              <a:rPr lang="en-CA" b="1" dirty="0" err="1"/>
              <a:t>Nonprobabilistic</a:t>
            </a:r>
            <a:r>
              <a:rPr lang="en-CA" b="1" dirty="0"/>
              <a:t> sampling </a:t>
            </a:r>
            <a:r>
              <a:rPr lang="en-CA" dirty="0"/>
              <a:t>(NPS) methods (designs) select sampling units from the target population using subjective, non-random approaches. </a:t>
            </a:r>
          </a:p>
          <a:p>
            <a:pPr lvl="1">
              <a:lnSpc>
                <a:spcPct val="110000"/>
              </a:lnSpc>
            </a:pPr>
            <a:r>
              <a:rPr lang="en-CA" dirty="0"/>
              <a:t>NPS are quick, relatively inexpensive and convenient (no survey frame required). </a:t>
            </a:r>
          </a:p>
          <a:p>
            <a:pPr lvl="1">
              <a:lnSpc>
                <a:spcPct val="110000"/>
              </a:lnSpc>
            </a:pPr>
            <a:r>
              <a:rPr lang="en-CA" dirty="0"/>
              <a:t>NPS methods are ideal for exploratory analysis and survey development.</a:t>
            </a:r>
          </a:p>
          <a:p>
            <a:pPr>
              <a:lnSpc>
                <a:spcPct val="110000"/>
              </a:lnSpc>
            </a:pPr>
            <a:endParaRPr lang="en-CA" sz="500" dirty="0"/>
          </a:p>
          <a:p>
            <a:pPr>
              <a:lnSpc>
                <a:spcPct val="110000"/>
              </a:lnSpc>
            </a:pPr>
            <a:r>
              <a:rPr lang="en-CA" b="1" dirty="0"/>
              <a:t>Unfortunately</a:t>
            </a:r>
            <a:r>
              <a:rPr lang="en-CA" dirty="0"/>
              <a:t>, NPS are often used instead of probabilistic designs (problematic)</a:t>
            </a:r>
          </a:p>
          <a:p>
            <a:pPr lvl="1">
              <a:lnSpc>
                <a:spcPct val="110000"/>
              </a:lnSpc>
            </a:pPr>
            <a:r>
              <a:rPr lang="en-CA" dirty="0"/>
              <a:t>the associated selection bias makes NPS methods unsound when it comes to inferences (they cannot be used to provide reliable estimates of the sampling error, the only component of TE under the analyst’s direct control);</a:t>
            </a:r>
          </a:p>
          <a:p>
            <a:pPr lvl="1">
              <a:lnSpc>
                <a:spcPct val="110000"/>
              </a:lnSpc>
            </a:pPr>
            <a:r>
              <a:rPr lang="en-CA" dirty="0"/>
              <a:t>automated data collection often fall squarely in the NPS camp – we can still analyze data collected with a NPS approach, but may not generalize the results to the target population.</a:t>
            </a:r>
          </a:p>
        </p:txBody>
      </p:sp>
    </p:spTree>
    <p:extLst>
      <p:ext uri="{BB962C8B-B14F-4D97-AF65-F5344CB8AC3E}">
        <p14:creationId xmlns:p14="http://schemas.microsoft.com/office/powerpoint/2010/main" val="3464296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F513F-92DC-5443-9BFD-7388229962E4}"/>
              </a:ext>
            </a:extLst>
          </p:cNvPr>
          <p:cNvSpPr>
            <a:spLocks noGrp="1"/>
          </p:cNvSpPr>
          <p:nvPr>
            <p:ph type="title"/>
          </p:nvPr>
        </p:nvSpPr>
        <p:spPr/>
        <p:txBody>
          <a:bodyPr/>
          <a:lstStyle/>
          <a:p>
            <a:r>
              <a:rPr lang="en-US"/>
              <a:t>PROBABILISTIC SAMPLING</a:t>
            </a:r>
          </a:p>
        </p:txBody>
      </p:sp>
      <p:sp>
        <p:nvSpPr>
          <p:cNvPr id="3" name="Content Placeholder 2">
            <a:extLst>
              <a:ext uri="{FF2B5EF4-FFF2-40B4-BE49-F238E27FC236}">
                <a16:creationId xmlns:a16="http://schemas.microsoft.com/office/drawing/2014/main" id="{636913C3-1631-684A-81C1-149887F0339E}"/>
              </a:ext>
            </a:extLst>
          </p:cNvPr>
          <p:cNvSpPr>
            <a:spLocks noGrp="1"/>
          </p:cNvSpPr>
          <p:nvPr>
            <p:ph idx="1"/>
          </p:nvPr>
        </p:nvSpPr>
        <p:spPr/>
        <p:txBody>
          <a:bodyPr/>
          <a:lstStyle/>
          <a:p>
            <a:r>
              <a:rPr lang="en-CA" dirty="0"/>
              <a:t>Probabilistic sample designs are usually more </a:t>
            </a:r>
            <a:r>
              <a:rPr lang="en-CA" b="1" dirty="0"/>
              <a:t>difficult</a:t>
            </a:r>
            <a:r>
              <a:rPr lang="en-CA" dirty="0"/>
              <a:t> and </a:t>
            </a:r>
            <a:r>
              <a:rPr lang="en-CA" b="1" dirty="0"/>
              <a:t>expensive</a:t>
            </a:r>
            <a:r>
              <a:rPr lang="en-CA" dirty="0"/>
              <a:t> to set-up (due to the need for a quality survey frame), and take longer to complete. </a:t>
            </a:r>
          </a:p>
          <a:p>
            <a:endParaRPr lang="en-CA" sz="500" dirty="0"/>
          </a:p>
          <a:p>
            <a:r>
              <a:rPr lang="en-CA" dirty="0"/>
              <a:t>They provide </a:t>
            </a:r>
            <a:r>
              <a:rPr lang="en-CA" b="1" dirty="0"/>
              <a:t>reliable estimates </a:t>
            </a:r>
            <a:r>
              <a:rPr lang="en-CA" dirty="0"/>
              <a:t>for the attribute of interest and the </a:t>
            </a:r>
            <a:r>
              <a:rPr lang="en-CA" b="1" dirty="0"/>
              <a:t>sampling error</a:t>
            </a:r>
            <a:r>
              <a:rPr lang="en-CA" dirty="0"/>
              <a:t>, paving the way for small samples being used to draw inferences about larger target populations (in theory, at least; the non-sampling error components can still affect results and generalisation).</a:t>
            </a:r>
          </a:p>
        </p:txBody>
      </p:sp>
    </p:spTree>
    <p:extLst>
      <p:ext uri="{BB962C8B-B14F-4D97-AF65-F5344CB8AC3E}">
        <p14:creationId xmlns:p14="http://schemas.microsoft.com/office/powerpoint/2010/main" val="2561964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7D127-9C70-A245-8CBB-6B1A723E9A3B}"/>
              </a:ext>
            </a:extLst>
          </p:cNvPr>
          <p:cNvSpPr>
            <a:spLocks noGrp="1"/>
          </p:cNvSpPr>
          <p:nvPr>
            <p:ph type="title"/>
          </p:nvPr>
        </p:nvSpPr>
        <p:spPr/>
        <p:txBody>
          <a:bodyPr/>
          <a:lstStyle/>
          <a:p>
            <a:r>
              <a:rPr lang="en-US" dirty="0"/>
              <a:t>CONFIDENCE INTERVALS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2C7A869-E30C-EE49-9F19-A49BD72C0D00}"/>
                  </a:ext>
                </a:extLst>
              </p:cNvPr>
              <p:cNvSpPr>
                <a:spLocks noGrp="1"/>
              </p:cNvSpPr>
              <p:nvPr>
                <p:ph idx="1"/>
              </p:nvPr>
            </p:nvSpPr>
            <p:spPr/>
            <p:txBody>
              <a:bodyPr/>
              <a:lstStyle/>
              <a:p>
                <a:r>
                  <a:rPr lang="en-US" dirty="0"/>
                  <a:t>If the estimate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oMath>
                </a14:m>
                <a:r>
                  <a:rPr lang="en-US" dirty="0"/>
                  <a:t> is unbiased, </a:t>
                </a:r>
                <a14:m>
                  <m:oMath xmlns:m="http://schemas.openxmlformats.org/officeDocument/2006/math">
                    <m:r>
                      <m:rPr>
                        <m:sty m:val="p"/>
                      </m:rPr>
                      <a:rPr lang="en-US" b="0" i="0" smtClean="0">
                        <a:latin typeface="Cambria Math" panose="02040503050406030204" pitchFamily="18" charset="0"/>
                      </a:rPr>
                      <m:t>E</m:t>
                    </m:r>
                    <m:d>
                      <m:dPr>
                        <m:ctrlPr>
                          <a:rPr lang="en-US" b="0" i="1" smtClean="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r>
                          <a:rPr lang="en-US" b="0" i="1" smtClean="0">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𝛽</m:t>
                        </m:r>
                      </m:e>
                    </m:d>
                    <m:r>
                      <a:rPr lang="en-US" b="0" i="1" smtClean="0">
                        <a:latin typeface="Cambria Math" panose="02040503050406030204" pitchFamily="18" charset="0"/>
                        <a:ea typeface="Cambria Math" panose="02040503050406030204" pitchFamily="18" charset="0"/>
                      </a:rPr>
                      <m:t>=0</m:t>
                    </m:r>
                  </m:oMath>
                </a14:m>
                <a:r>
                  <a:rPr lang="en-US" dirty="0"/>
                  <a:t>, then an approximate </a:t>
                </a:r>
                <a:r>
                  <a:rPr lang="en-US" b="1" dirty="0"/>
                  <a:t>95% confidence interval </a:t>
                </a:r>
                <a:r>
                  <a:rPr lang="en-US" dirty="0"/>
                  <a:t>(95% CI) for </a:t>
                </a:r>
                <a14:m>
                  <m:oMath xmlns:m="http://schemas.openxmlformats.org/officeDocument/2006/math">
                    <m:r>
                      <a:rPr lang="en-US" i="1">
                        <a:latin typeface="Cambria Math" panose="02040503050406030204" pitchFamily="18" charset="0"/>
                        <a:ea typeface="Cambria Math" panose="02040503050406030204" pitchFamily="18" charset="0"/>
                      </a:rPr>
                      <m:t>𝛽</m:t>
                    </m:r>
                  </m:oMath>
                </a14:m>
                <a:r>
                  <a:rPr lang="en-US" dirty="0"/>
                  <a:t> is given approximately by</a:t>
                </a:r>
              </a:p>
              <a:p>
                <a:pPr/>
                <a14:m>
                  <m:oMathPara xmlns:m="http://schemas.openxmlformats.org/officeDocument/2006/math">
                    <m:oMathParaPr>
                      <m:jc m:val="centerGroup"/>
                    </m:oMathParaPr>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2</m:t>
                      </m:r>
                      <m:rad>
                        <m:radPr>
                          <m:degHide m:val="on"/>
                          <m:ctrlPr>
                            <a:rPr lang="en-US" b="0" i="1" smtClean="0">
                              <a:latin typeface="Cambria Math" panose="02040503050406030204" pitchFamily="18" charset="0"/>
                              <a:ea typeface="Cambria Math" panose="02040503050406030204" pitchFamily="18" charset="0"/>
                            </a:rPr>
                          </m:ctrlPr>
                        </m:radPr>
                        <m:deg/>
                        <m:e>
                          <m:acc>
                            <m:accPr>
                              <m:chr m:val="̂"/>
                              <m:ctrlPr>
                                <a:rPr lang="en-US" b="0" i="1" smtClean="0">
                                  <a:latin typeface="Cambria Math" panose="02040503050406030204" pitchFamily="18" charset="0"/>
                                  <a:ea typeface="Cambria Math" panose="02040503050406030204" pitchFamily="18" charset="0"/>
                                </a:rPr>
                              </m:ctrlPr>
                            </m:accPr>
                            <m:e>
                              <m:r>
                                <m:rPr>
                                  <m:nor/>
                                </m:rPr>
                                <a:rPr lang="en-US" dirty="0">
                                  <a:latin typeface="Cambria Math" panose="02040503050406030204" pitchFamily="18" charset="0"/>
                                </a:rPr>
                                <m:t>V</m:t>
                              </m:r>
                            </m:e>
                          </m:acc>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e>
                      </m:rad>
                      <m:r>
                        <a:rPr lang="en-US" b="0" i="1" smtClean="0">
                          <a:latin typeface="Cambria Math" panose="02040503050406030204" pitchFamily="18" charset="0"/>
                          <a:ea typeface="Cambria Math" panose="02040503050406030204" pitchFamily="18" charset="0"/>
                        </a:rPr>
                        <m:t>,</m:t>
                      </m:r>
                    </m:oMath>
                  </m:oMathPara>
                </a14:m>
                <a:endParaRPr lang="en-US" dirty="0"/>
              </a:p>
              <a:p>
                <a:r>
                  <a:rPr lang="en-US" dirty="0"/>
                  <a:t>where </a:t>
                </a:r>
                <a14:m>
                  <m:oMath xmlns:m="http://schemas.openxmlformats.org/officeDocument/2006/math">
                    <m:acc>
                      <m:accPr>
                        <m:chr m:val="̂"/>
                        <m:ctrlPr>
                          <a:rPr lang="en-US" i="1">
                            <a:latin typeface="Cambria Math" panose="02040503050406030204" pitchFamily="18" charset="0"/>
                            <a:ea typeface="Cambria Math" panose="02040503050406030204" pitchFamily="18" charset="0"/>
                          </a:rPr>
                        </m:ctrlPr>
                      </m:accPr>
                      <m:e>
                        <m:r>
                          <m:rPr>
                            <m:nor/>
                          </m:rPr>
                          <a:rPr lang="en-US" dirty="0">
                            <a:latin typeface="Cambria Math" panose="02040503050406030204" pitchFamily="18" charset="0"/>
                          </a:rPr>
                          <m:t>V</m:t>
                        </m:r>
                      </m:e>
                    </m:acc>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oMath>
                </a14:m>
                <a:r>
                  <a:rPr lang="en-US" dirty="0"/>
                  <a:t> is a </a:t>
                </a:r>
                <a:r>
                  <a:rPr lang="en-US" b="1" dirty="0"/>
                  <a:t>sampling design-specific</a:t>
                </a:r>
                <a:r>
                  <a:rPr lang="en-US" dirty="0"/>
                  <a:t> estimate of </a:t>
                </a:r>
                <a14:m>
                  <m:oMath xmlns:m="http://schemas.openxmlformats.org/officeDocument/2006/math">
                    <m:r>
                      <m:rPr>
                        <m:nor/>
                      </m:rPr>
                      <a:rPr lang="en-US" dirty="0">
                        <a:latin typeface="Cambria Math" panose="02040503050406030204" pitchFamily="18" charset="0"/>
                      </a:rPr>
                      <m:t>V</m:t>
                    </m:r>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oMath>
                </a14:m>
                <a:r>
                  <a:rPr lang="en-US" dirty="0"/>
                  <a:t>.</a:t>
                </a:r>
              </a:p>
              <a:p>
                <a:endParaRPr lang="en-US" sz="500" dirty="0"/>
              </a:p>
              <a:p>
                <a:r>
                  <a:rPr lang="en-US" dirty="0"/>
                  <a:t>But what is a 95% CI, exactly? </a:t>
                </a:r>
              </a:p>
            </p:txBody>
          </p:sp>
        </mc:Choice>
        <mc:Fallback xmlns="">
          <p:sp>
            <p:nvSpPr>
              <p:cNvPr id="3" name="Content Placeholder 2">
                <a:extLst>
                  <a:ext uri="{FF2B5EF4-FFF2-40B4-BE49-F238E27FC236}">
                    <a16:creationId xmlns:a16="http://schemas.microsoft.com/office/drawing/2014/main" id="{E2C7A869-E30C-EE49-9F19-A49BD72C0D00}"/>
                  </a:ext>
                </a:extLst>
              </p:cNvPr>
              <p:cNvSpPr>
                <a:spLocks noGrp="1" noRot="1" noChangeAspect="1" noMove="1" noResize="1" noEditPoints="1" noAdjustHandles="1" noChangeArrowheads="1" noChangeShapeType="1" noTextEdit="1"/>
              </p:cNvSpPr>
              <p:nvPr>
                <p:ph idx="1"/>
              </p:nvPr>
            </p:nvSpPr>
            <p:spPr>
              <a:blipFill>
                <a:blip r:embed="rId2"/>
                <a:stretch>
                  <a:fillRect l="-829" r="-829"/>
                </a:stretch>
              </a:blipFill>
            </p:spPr>
            <p:txBody>
              <a:bodyPr/>
              <a:lstStyle/>
              <a:p>
                <a:r>
                  <a:rPr lang="en-US">
                    <a:noFill/>
                  </a:rPr>
                  <a:t> </a:t>
                </a:r>
              </a:p>
            </p:txBody>
          </p:sp>
        </mc:Fallback>
      </mc:AlternateContent>
    </p:spTree>
    <p:extLst>
      <p:ext uri="{BB962C8B-B14F-4D97-AF65-F5344CB8AC3E}">
        <p14:creationId xmlns:p14="http://schemas.microsoft.com/office/powerpoint/2010/main" val="1094734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SAMPLING DESIGN</a:t>
            </a:r>
          </a:p>
        </p:txBody>
      </p:sp>
      <p:sp>
        <p:nvSpPr>
          <p:cNvPr id="3" name="Content Placeholder 2"/>
          <p:cNvSpPr>
            <a:spLocks noGrp="1"/>
          </p:cNvSpPr>
          <p:nvPr>
            <p:ph idx="1"/>
          </p:nvPr>
        </p:nvSpPr>
        <p:spPr/>
        <p:txBody>
          <a:bodyPr/>
          <a:lstStyle/>
          <a:p>
            <a:r>
              <a:rPr lang="en-US"/>
              <a:t>Different </a:t>
            </a:r>
            <a:r>
              <a:rPr lang="en-US" b="1"/>
              <a:t>sampling designs </a:t>
            </a:r>
            <a:r>
              <a:rPr lang="en-US"/>
              <a:t>have distinct advantages and disadvantages. </a:t>
            </a:r>
          </a:p>
          <a:p>
            <a:endParaRPr lang="en-US" sz="500"/>
          </a:p>
          <a:p>
            <a:r>
              <a:rPr lang="en-US"/>
              <a:t>They can be used to compute estimates </a:t>
            </a:r>
          </a:p>
          <a:p>
            <a:pPr lvl="1"/>
            <a:r>
              <a:rPr lang="en-US"/>
              <a:t>for various population attributes: mean, total, proportion, ratio, difference, etc.</a:t>
            </a:r>
          </a:p>
          <a:p>
            <a:pPr lvl="1"/>
            <a:r>
              <a:rPr lang="en-US"/>
              <a:t>for the corresponding 95% CI. </a:t>
            </a:r>
          </a:p>
          <a:p>
            <a:pPr lvl="1"/>
            <a:endParaRPr lang="en-US" sz="500"/>
          </a:p>
          <a:p>
            <a:r>
              <a:rPr lang="en-US"/>
              <a:t>We might also want to  compute sample sizes for a given </a:t>
            </a:r>
            <a:r>
              <a:rPr lang="en-US" b="1"/>
              <a:t>error bound </a:t>
            </a:r>
            <a:r>
              <a:rPr lang="en-US"/>
              <a:t>(an upper limit on the radius of the desired 95% CI), and how to determine the </a:t>
            </a:r>
            <a:r>
              <a:rPr lang="en-US" b="1"/>
              <a:t>sample allocation </a:t>
            </a:r>
            <a:r>
              <a:rPr lang="en-US"/>
              <a:t>(how many units to be sampled in various sub-population groups).</a:t>
            </a:r>
          </a:p>
        </p:txBody>
      </p:sp>
    </p:spTree>
    <p:extLst>
      <p:ext uri="{BB962C8B-B14F-4D97-AF65-F5344CB8AC3E}">
        <p14:creationId xmlns:p14="http://schemas.microsoft.com/office/powerpoint/2010/main" val="2897244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SAMPLING DESIGN – UNIVERSE OF DISCOURSE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lnSpcReduction="10000"/>
              </a:bodyPr>
              <a:lstStyle/>
              <a:p>
                <a:r>
                  <a:rPr lang="en-US" b="1"/>
                  <a:t>Target population: </a:t>
                </a:r>
              </a:p>
              <a:p>
                <a:pPr lvl="1"/>
                <a:r>
                  <a:rPr lang="en-US" b="1"/>
                  <a:t> </a:t>
                </a:r>
                <a14:m>
                  <m:oMath xmlns:m="http://schemas.openxmlformats.org/officeDocument/2006/math">
                    <m:r>
                      <a:rPr lang="en-CA" i="1">
                        <a:latin typeface="Cambria Math" panose="02040503050406030204" pitchFamily="18" charset="0"/>
                      </a:rPr>
                      <m:t>𝑁</m:t>
                    </m:r>
                    <m:r>
                      <a:rPr lang="en-CA" i="1">
                        <a:latin typeface="Cambria Math" panose="02040503050406030204" pitchFamily="18" charset="0"/>
                      </a:rPr>
                      <m:t> </m:t>
                    </m:r>
                  </m:oMath>
                </a14:m>
                <a:r>
                  <a:rPr lang="en-US"/>
                  <a:t>units and measurements </a:t>
                </a:r>
                <a14:m>
                  <m:oMath xmlns:m="http://schemas.openxmlformats.org/officeDocument/2006/math">
                    <m:r>
                      <a:rPr lang="en-US" i="1" smtClean="0">
                        <a:latin typeface="Cambria Math" panose="02040503050406030204" pitchFamily="18" charset="0"/>
                        <a:ea typeface="Cambria Math" panose="02040503050406030204" pitchFamily="18" charset="0"/>
                      </a:rPr>
                      <m:t>𝒰</m:t>
                    </m:r>
                    <m:r>
                      <a:rPr lang="en-US" b="0" i="1" smtClean="0">
                        <a:latin typeface="Cambria Math" panose="02040503050406030204" pitchFamily="18" charset="0"/>
                        <a:ea typeface="Cambria Math" panose="02040503050406030204" pitchFamily="18" charset="0"/>
                      </a:rPr>
                      <m:t>=</m:t>
                    </m:r>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i="1">
                                <a:latin typeface="Cambria Math" panose="02040503050406030204" pitchFamily="18" charset="0"/>
                              </a:rPr>
                              <m:t>1</m:t>
                            </m:r>
                          </m:sub>
                        </m:sSub>
                        <m:r>
                          <a:rPr lang="en-CA" i="1">
                            <a:latin typeface="Cambria Math" panose="02040503050406030204" pitchFamily="18" charset="0"/>
                          </a:rPr>
                          <m:t>,…,</m:t>
                        </m:r>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i="1">
                                <a:latin typeface="Cambria Math" panose="02040503050406030204" pitchFamily="18" charset="0"/>
                              </a:rPr>
                              <m:t>𝑁</m:t>
                            </m:r>
                          </m:sub>
                        </m:sSub>
                      </m:e>
                    </m:d>
                  </m:oMath>
                </a14:m>
                <a:endParaRPr lang="en-US"/>
              </a:p>
              <a:p>
                <a:endParaRPr lang="en-US" sz="500"/>
              </a:p>
              <a:p>
                <a:r>
                  <a:rPr lang="en-US" b="1"/>
                  <a:t>True population attributes:</a:t>
                </a:r>
              </a:p>
              <a:p>
                <a:pPr lvl="1"/>
                <a:r>
                  <a:rPr lang="en-US"/>
                  <a:t>mean </a:t>
                </a:r>
                <a14:m>
                  <m:oMath xmlns:m="http://schemas.openxmlformats.org/officeDocument/2006/math">
                    <m:r>
                      <a:rPr lang="en-US" i="1" smtClean="0">
                        <a:latin typeface="Cambria Math" panose="02040503050406030204" pitchFamily="18" charset="0"/>
                        <a:ea typeface="Cambria Math" panose="02040503050406030204" pitchFamily="18" charset="0"/>
                      </a:rPr>
                      <m:t>𝜇</m:t>
                    </m:r>
                  </m:oMath>
                </a14:m>
                <a:r>
                  <a:rPr lang="en-US"/>
                  <a:t>, variance </a:t>
                </a:r>
                <a14:m>
                  <m:oMath xmlns:m="http://schemas.openxmlformats.org/officeDocument/2006/math">
                    <m:sSup>
                      <m:sSupPr>
                        <m:ctrlPr>
                          <a:rPr lang="en-US" i="1" smtClean="0">
                            <a:latin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𝜎</m:t>
                        </m:r>
                      </m:e>
                      <m:sup>
                        <m:r>
                          <a:rPr lang="en-US" b="0" i="1" smtClean="0">
                            <a:latin typeface="Cambria Math" panose="02040503050406030204" pitchFamily="18" charset="0"/>
                          </a:rPr>
                          <m:t>2</m:t>
                        </m:r>
                      </m:sup>
                    </m:sSup>
                  </m:oMath>
                </a14:m>
                <a:r>
                  <a:rPr lang="en-US"/>
                  <a:t>, total </a:t>
                </a:r>
                <a14:m>
                  <m:oMath xmlns:m="http://schemas.openxmlformats.org/officeDocument/2006/math">
                    <m:r>
                      <a:rPr lang="en-US" i="1" smtClean="0">
                        <a:latin typeface="Cambria Math" panose="02040503050406030204" pitchFamily="18" charset="0"/>
                        <a:ea typeface="Cambria Math" panose="02040503050406030204" pitchFamily="18" charset="0"/>
                      </a:rPr>
                      <m:t>𝜏</m:t>
                    </m:r>
                  </m:oMath>
                </a14:m>
                <a:r>
                  <a:rPr lang="en-US"/>
                  <a:t>, proportion </a:t>
                </a:r>
                <a14:m>
                  <m:oMath xmlns:m="http://schemas.openxmlformats.org/officeDocument/2006/math">
                    <m:r>
                      <a:rPr lang="en-US" b="0" i="1" smtClean="0">
                        <a:latin typeface="Cambria Math" panose="02040503050406030204" pitchFamily="18" charset="0"/>
                      </a:rPr>
                      <m:t>𝑝</m:t>
                    </m:r>
                  </m:oMath>
                </a14:m>
                <a:endParaRPr lang="en-US"/>
              </a:p>
              <a:p>
                <a:endParaRPr lang="en-US" sz="500"/>
              </a:p>
              <a:p>
                <a:r>
                  <a:rPr lang="en-US" b="1"/>
                  <a:t>Sample population:</a:t>
                </a:r>
              </a:p>
              <a:p>
                <a:pPr lvl="1"/>
                <a14:m>
                  <m:oMath xmlns:m="http://schemas.openxmlformats.org/officeDocument/2006/math">
                    <m:r>
                      <a:rPr lang="en-US" b="0" i="1" smtClean="0">
                        <a:latin typeface="Cambria Math" panose="02040503050406030204" pitchFamily="18" charset="0"/>
                      </a:rPr>
                      <m:t>𝑛</m:t>
                    </m:r>
                    <m:r>
                      <a:rPr lang="en-CA" i="1">
                        <a:latin typeface="Cambria Math" panose="02040503050406030204" pitchFamily="18" charset="0"/>
                      </a:rPr>
                      <m:t> </m:t>
                    </m:r>
                  </m:oMath>
                </a14:m>
                <a:r>
                  <a:rPr lang="en-US"/>
                  <a:t>units and measurements </a:t>
                </a:r>
                <a14:m>
                  <m:oMath xmlns:m="http://schemas.openxmlformats.org/officeDocument/2006/math">
                    <m:r>
                      <a:rPr lang="en-US" i="1" smtClean="0">
                        <a:latin typeface="Cambria Math" panose="02040503050406030204" pitchFamily="18" charset="0"/>
                        <a:ea typeface="Cambria Math" panose="02040503050406030204" pitchFamily="18" charset="0"/>
                      </a:rPr>
                      <m:t>𝒴</m:t>
                    </m:r>
                    <m:r>
                      <a:rPr lang="en-US" i="1">
                        <a:latin typeface="Cambria Math" panose="02040503050406030204" pitchFamily="18" charset="0"/>
                        <a:ea typeface="Cambria Math" panose="02040503050406030204" pitchFamily="18" charset="0"/>
                      </a:rPr>
                      <m:t>=</m:t>
                    </m:r>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CA" i="1">
                                <a:latin typeface="Cambria Math" panose="02040503050406030204" pitchFamily="18" charset="0"/>
                              </a:rPr>
                              <m:t>1</m:t>
                            </m:r>
                          </m:sub>
                        </m:sSub>
                        <m:r>
                          <a:rPr lang="en-CA"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e>
                    </m:d>
                    <m:r>
                      <a:rPr lang="en-CA" i="1" smtClean="0">
                        <a:latin typeface="Cambria Math" panose="02040503050406030204" pitchFamily="18" charset="0"/>
                        <a:ea typeface="Cambria Math" panose="02040503050406030204" pitchFamily="18" charset="0"/>
                      </a:rPr>
                      <m:t>⊆</m:t>
                    </m:r>
                    <m:r>
                      <a:rPr lang="en-CA" i="1" smtClean="0">
                        <a:latin typeface="Cambria Math" panose="02040503050406030204" pitchFamily="18" charset="0"/>
                        <a:ea typeface="Cambria Math" panose="02040503050406030204" pitchFamily="18" charset="0"/>
                      </a:rPr>
                      <m:t>𝒰</m:t>
                    </m:r>
                  </m:oMath>
                </a14:m>
                <a:endParaRPr lang="en-US"/>
              </a:p>
              <a:p>
                <a:endParaRPr lang="en-US" sz="500"/>
              </a:p>
              <a:p>
                <a:r>
                  <a:rPr lang="en-US" b="1"/>
                  <a:t>Sample population attributes:</a:t>
                </a:r>
              </a:p>
              <a:p>
                <a:pPr lvl="1"/>
                <a:r>
                  <a:rPr lang="en-US"/>
                  <a:t>sample mean </a:t>
                </a:r>
                <a14:m>
                  <m:oMath xmlns:m="http://schemas.openxmlformats.org/officeDocument/2006/math">
                    <m:acc>
                      <m:accPr>
                        <m:chr m:val="̅"/>
                        <m:ctrlPr>
                          <a:rPr lang="en-US" i="1" smtClean="0">
                            <a:latin typeface="Cambria Math" panose="02040503050406030204" pitchFamily="18" charset="0"/>
                            <a:ea typeface="Cambria Math" panose="02040503050406030204" pitchFamily="18" charset="0"/>
                          </a:rPr>
                        </m:ctrlPr>
                      </m:accPr>
                      <m:e>
                        <m:r>
                          <a:rPr lang="en-US" b="0" i="1" smtClean="0">
                            <a:latin typeface="Cambria Math" panose="02040503050406030204" pitchFamily="18" charset="0"/>
                            <a:ea typeface="Cambria Math" panose="02040503050406030204" pitchFamily="18" charset="0"/>
                          </a:rPr>
                          <m:t>𝑦</m:t>
                        </m:r>
                      </m:e>
                    </m:acc>
                  </m:oMath>
                </a14:m>
                <a:r>
                  <a:rPr lang="en-US"/>
                  <a:t>, sample variance </a:t>
                </a:r>
                <a14:m>
                  <m:oMath xmlns:m="http://schemas.openxmlformats.org/officeDocument/2006/math">
                    <m:sSup>
                      <m:sSupPr>
                        <m:ctrlPr>
                          <a:rPr lang="en-US" i="1">
                            <a:latin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𝑠</m:t>
                        </m:r>
                      </m:e>
                      <m:sup>
                        <m:r>
                          <a:rPr lang="en-US" i="1">
                            <a:latin typeface="Cambria Math" panose="02040503050406030204" pitchFamily="18" charset="0"/>
                          </a:rPr>
                          <m:t>2</m:t>
                        </m:r>
                      </m:sup>
                    </m:sSup>
                  </m:oMath>
                </a14:m>
                <a:r>
                  <a:rPr lang="en-US"/>
                  <a:t>, sample total </a:t>
                </a:r>
                <a14:m>
                  <m:oMath xmlns:m="http://schemas.openxmlformats.org/officeDocument/2006/math">
                    <m:acc>
                      <m:accPr>
                        <m:chr m:val="̂"/>
                        <m:ctrlPr>
                          <a:rPr lang="en-US" i="1" smtClean="0">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oMath>
                </a14:m>
                <a:r>
                  <a:rPr lang="en-US"/>
                  <a:t>, sample proportion </a:t>
                </a:r>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panose="02040503050406030204" pitchFamily="18" charset="0"/>
                          </a:rPr>
                          <m:t>𝑝</m:t>
                        </m:r>
                      </m:e>
                    </m:acc>
                  </m:oMath>
                </a14:m>
                <a:endParaRPr lang="en-US"/>
              </a:p>
              <a:p>
                <a:endParaRPr lang="en-US" sz="50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829" t="-2062"/>
                </a:stretch>
              </a:blipFill>
            </p:spPr>
            <p:txBody>
              <a:bodyPr/>
              <a:lstStyle/>
              <a:p>
                <a:r>
                  <a:rPr lang="en-CA">
                    <a:noFill/>
                  </a:rPr>
                  <a:t> </a:t>
                </a:r>
              </a:p>
            </p:txBody>
          </p:sp>
        </mc:Fallback>
      </mc:AlternateContent>
    </p:spTree>
    <p:extLst>
      <p:ext uri="{BB962C8B-B14F-4D97-AF65-F5344CB8AC3E}">
        <p14:creationId xmlns:p14="http://schemas.microsoft.com/office/powerpoint/2010/main" val="864093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SAMPLING DESIGN – UNIVERSE OF DISCOURSE</a:t>
            </a:r>
          </a:p>
        </p:txBody>
      </p:sp>
      <mc:AlternateContent xmlns:mc="http://schemas.openxmlformats.org/markup-compatibility/2006" xmlns:a14="http://schemas.microsoft.com/office/drawing/2010/main">
        <mc:Choice Requires="a14">
          <p:sp>
            <p:nvSpPr>
              <p:cNvPr id="3" name="Content Placeholder 2"/>
              <p:cNvSpPr>
                <a:spLocks noGrp="1"/>
              </p:cNvSpPr>
              <p:nvPr>
                <p:ph sz="half" idx="1"/>
              </p:nvPr>
            </p:nvSpPr>
            <p:spPr>
              <a:xfrm>
                <a:off x="581193" y="2228003"/>
                <a:ext cx="6777550" cy="4093260"/>
              </a:xfrm>
            </p:spPr>
            <p:txBody>
              <a:bodyPr/>
              <a:lstStyle/>
              <a:p>
                <a:pPr algn="just"/>
                <a:r>
                  <a:rPr lang="en-US" b="1"/>
                  <a:t>Goal:</a:t>
                </a:r>
                <a:r>
                  <a:rPr lang="en-US"/>
                  <a:t> estimate the true population attributes </a:t>
                </a:r>
                <a14:m>
                  <m:oMath xmlns:m="http://schemas.openxmlformats.org/officeDocument/2006/math">
                    <m:r>
                      <a:rPr lang="en-US" i="1">
                        <a:latin typeface="Cambria Math" panose="02040503050406030204" pitchFamily="18" charset="0"/>
                        <a:ea typeface="Cambria Math" panose="02040503050406030204" pitchFamily="18" charset="0"/>
                      </a:rPr>
                      <m:t>𝜇</m:t>
                    </m:r>
                  </m:oMath>
                </a14:m>
                <a:r>
                  <a:rPr lang="en-US"/>
                  <a:t>,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ea typeface="Cambria Math" panose="02040503050406030204" pitchFamily="18" charset="0"/>
                          </a:rPr>
                          <m:t>𝜎</m:t>
                        </m:r>
                      </m:e>
                      <m:sup>
                        <m:r>
                          <a:rPr lang="en-US" i="1">
                            <a:latin typeface="Cambria Math" panose="02040503050406030204" pitchFamily="18" charset="0"/>
                          </a:rPr>
                          <m:t>2</m:t>
                        </m:r>
                      </m:sup>
                    </m:sSup>
                  </m:oMath>
                </a14:m>
                <a:r>
                  <a:rPr lang="en-US"/>
                  <a:t>, </a:t>
                </a:r>
                <a14:m>
                  <m:oMath xmlns:m="http://schemas.openxmlformats.org/officeDocument/2006/math">
                    <m:r>
                      <a:rPr lang="en-US" i="1">
                        <a:latin typeface="Cambria Math" panose="02040503050406030204" pitchFamily="18" charset="0"/>
                        <a:ea typeface="Cambria Math" panose="02040503050406030204" pitchFamily="18" charset="0"/>
                      </a:rPr>
                      <m:t>𝜏</m:t>
                    </m:r>
                  </m:oMath>
                </a14:m>
                <a:r>
                  <a:rPr lang="en-US"/>
                  <a:t>, </a:t>
                </a:r>
                <a14:m>
                  <m:oMath xmlns:m="http://schemas.openxmlformats.org/officeDocument/2006/math">
                    <m:r>
                      <a:rPr lang="en-US" i="1">
                        <a:latin typeface="Cambria Math" panose="02040503050406030204" pitchFamily="18" charset="0"/>
                      </a:rPr>
                      <m:t>𝑝</m:t>
                    </m:r>
                  </m:oMath>
                </a14:m>
                <a:r>
                  <a:rPr lang="en-US"/>
                  <a:t> </a:t>
                </a:r>
                <a:r>
                  <a:rPr lang="en-US" i="1"/>
                  <a:t>via </a:t>
                </a:r>
                <a:r>
                  <a:rPr lang="en-US"/>
                  <a:t>the sample population attributes </a:t>
                </a:r>
                <a14:m>
                  <m:oMath xmlns:m="http://schemas.openxmlformats.org/officeDocument/2006/math">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𝑦</m:t>
                        </m:r>
                      </m:e>
                    </m:acc>
                  </m:oMath>
                </a14:m>
                <a:r>
                  <a:rPr lang="en-US"/>
                  <a:t>,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ea typeface="Cambria Math" panose="02040503050406030204" pitchFamily="18" charset="0"/>
                          </a:rPr>
                          <m:t>𝑠</m:t>
                        </m:r>
                      </m:e>
                      <m:sup>
                        <m:r>
                          <a:rPr lang="en-US" i="1">
                            <a:latin typeface="Cambria Math" panose="02040503050406030204" pitchFamily="18" charset="0"/>
                          </a:rPr>
                          <m:t>2</m:t>
                        </m:r>
                      </m:sup>
                    </m:sSup>
                  </m:oMath>
                </a14:m>
                <a:r>
                  <a:rPr lang="en-US"/>
                  <a:t>, </a:t>
                </a:r>
                <a14:m>
                  <m:oMath xmlns:m="http://schemas.openxmlformats.org/officeDocument/2006/math">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oMath>
                </a14:m>
                <a:r>
                  <a:rPr lang="en-US"/>
                  <a: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𝑝</m:t>
                        </m:r>
                      </m:e>
                    </m:acc>
                  </m:oMath>
                </a14:m>
                <a:r>
                  <a:rPr lang="en-US" i="1"/>
                  <a:t>, </a:t>
                </a:r>
                <a14:m>
                  <m:oMath xmlns:m="http://schemas.openxmlformats.org/officeDocument/2006/math">
                    <m:r>
                      <a:rPr lang="en-US" i="1" smtClean="0">
                        <a:latin typeface="Cambria Math" panose="02040503050406030204" pitchFamily="18" charset="0"/>
                      </a:rPr>
                      <m:t>𝑛</m:t>
                    </m:r>
                  </m:oMath>
                </a14:m>
                <a:r>
                  <a:rPr lang="en-US" i="1"/>
                  <a:t>, </a:t>
                </a:r>
                <a:r>
                  <a:rPr lang="en-US"/>
                  <a:t>and the size </a:t>
                </a:r>
                <a14:m>
                  <m:oMath xmlns:m="http://schemas.openxmlformats.org/officeDocument/2006/math">
                    <m:r>
                      <a:rPr lang="en-US" i="1" smtClean="0">
                        <a:latin typeface="Cambria Math" panose="02040503050406030204" pitchFamily="18" charset="0"/>
                      </a:rPr>
                      <m:t>𝑁</m:t>
                    </m:r>
                  </m:oMath>
                </a14:m>
                <a:r>
                  <a:rPr lang="en-US" i="1"/>
                  <a:t> </a:t>
                </a:r>
                <a:r>
                  <a:rPr lang="en-US"/>
                  <a:t>of the</a:t>
                </a:r>
                <a:r>
                  <a:rPr lang="en-US" i="1"/>
                  <a:t> </a:t>
                </a:r>
                <a:r>
                  <a:rPr lang="en-US"/>
                  <a:t>target population.</a:t>
                </a:r>
              </a:p>
              <a:p>
                <a:endParaRPr lang="en-US" sz="500"/>
              </a:p>
              <a:p>
                <a:pPr algn="just"/>
                <a:r>
                  <a:rPr lang="en-US"/>
                  <a:t>For a given characteristic, we define </a:t>
                </a:r>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𝛿</m:t>
                        </m:r>
                      </m:e>
                      <m:sub>
                        <m:r>
                          <a:rPr lang="en-US" b="0" i="1" smtClean="0">
                            <a:latin typeface="Cambria Math" panose="02040503050406030204" pitchFamily="18" charset="0"/>
                          </a:rPr>
                          <m:t>𝑖</m:t>
                        </m:r>
                      </m:sub>
                    </m:sSub>
                  </m:oMath>
                </a14:m>
                <a:r>
                  <a:rPr lang="en-US" i="1"/>
                  <a:t> </a:t>
                </a:r>
                <a:r>
                  <a:rPr lang="en-US"/>
                  <a:t>as 1 or 0 depending on whether the sample unit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i="1">
                            <a:latin typeface="Cambria Math" panose="02040503050406030204" pitchFamily="18" charset="0"/>
                          </a:rPr>
                          <m:t>𝑖</m:t>
                        </m:r>
                      </m:sub>
                    </m:sSub>
                  </m:oMath>
                </a14:m>
                <a:r>
                  <a:rPr lang="en-US" i="1"/>
                  <a:t> </a:t>
                </a:r>
                <a:r>
                  <a:rPr lang="en-US"/>
                  <a:t>possesses the characteristic in question or not. </a:t>
                </a:r>
              </a:p>
              <a:p>
                <a:r>
                  <a:rPr lang="en-US"/>
                  <a:t>We use the error bound </a:t>
                </a:r>
                <a14:m>
                  <m:oMath xmlns:m="http://schemas.openxmlformats.org/officeDocument/2006/math">
                    <m:r>
                      <a:rPr lang="en-US" b="0" i="1" smtClean="0">
                        <a:latin typeface="Cambria Math" panose="02040503050406030204" pitchFamily="18" charset="0"/>
                        <a:ea typeface="Cambria Math" panose="02040503050406030204" pitchFamily="18" charset="0"/>
                      </a:rPr>
                      <m:t>𝐵</m:t>
                    </m:r>
                    <m:r>
                      <a:rPr lang="en-US" b="0" i="0" smtClean="0">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2</m:t>
                    </m:r>
                    <m:rad>
                      <m:radPr>
                        <m:degHide m:val="on"/>
                        <m:ctrlPr>
                          <a:rPr lang="en-US" i="1">
                            <a:latin typeface="Cambria Math" panose="02040503050406030204" pitchFamily="18" charset="0"/>
                            <a:ea typeface="Cambria Math" panose="02040503050406030204" pitchFamily="18" charset="0"/>
                          </a:rPr>
                        </m:ctrlPr>
                      </m:radPr>
                      <m:deg/>
                      <m:e>
                        <m:acc>
                          <m:accPr>
                            <m:chr m:val="̂"/>
                            <m:ctrlPr>
                              <a:rPr lang="en-US" i="1">
                                <a:latin typeface="Cambria Math" panose="02040503050406030204" pitchFamily="18" charset="0"/>
                                <a:ea typeface="Cambria Math" panose="02040503050406030204" pitchFamily="18" charset="0"/>
                              </a:rPr>
                            </m:ctrlPr>
                          </m:accPr>
                          <m:e>
                            <m:r>
                              <m:rPr>
                                <m:nor/>
                              </m:rPr>
                              <a:rPr lang="en-US">
                                <a:latin typeface="Cambria Math" panose="02040503050406030204" pitchFamily="18" charset="0"/>
                              </a:rPr>
                              <m:t>V</m:t>
                            </m:r>
                          </m:e>
                        </m:acc>
                      </m:e>
                    </m:rad>
                  </m:oMath>
                </a14:m>
                <a:r>
                  <a:rPr lang="en-US"/>
                  <a:t>.</a:t>
                </a:r>
              </a:p>
            </p:txBody>
          </p:sp>
        </mc:Choice>
        <mc:Fallback xmlns="">
          <p:sp>
            <p:nvSpPr>
              <p:cNvPr id="3" name="Content Placeholder 2"/>
              <p:cNvSpPr>
                <a:spLocks noGrp="1" noRot="1" noChangeAspect="1" noMove="1" noResize="1" noEditPoints="1" noAdjustHandles="1" noChangeArrowheads="1" noChangeShapeType="1" noTextEdit="1"/>
              </p:cNvSpPr>
              <p:nvPr>
                <p:ph sz="half" idx="1"/>
              </p:nvPr>
            </p:nvSpPr>
            <p:spPr>
              <a:xfrm>
                <a:off x="581193" y="2228003"/>
                <a:ext cx="6777550" cy="4093260"/>
              </a:xfrm>
              <a:blipFill>
                <a:blip r:embed="rId2"/>
                <a:stretch>
                  <a:fillRect l="-1349" r="-4137"/>
                </a:stretch>
              </a:blipFill>
            </p:spPr>
            <p:txBody>
              <a:bodyPr/>
              <a:lstStyle/>
              <a:p>
                <a:r>
                  <a:rPr lang="en-US">
                    <a:noFill/>
                  </a:rPr>
                  <a:t> </a:t>
                </a:r>
              </a:p>
            </p:txBody>
          </p:sp>
        </mc:Fallback>
      </mc:AlternateContent>
      <p:pic>
        <p:nvPicPr>
          <p:cNvPr id="5" name="Content Placeholder 4"/>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516647" y="2228003"/>
            <a:ext cx="4094162" cy="4094162"/>
          </a:xfrm>
        </p:spPr>
      </p:pic>
    </p:spTree>
    <p:extLst>
      <p:ext uri="{BB962C8B-B14F-4D97-AF65-F5344CB8AC3E}">
        <p14:creationId xmlns:p14="http://schemas.microsoft.com/office/powerpoint/2010/main" val="339025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SIMPLE RANDOM SAMPLING (SRS)</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a:xfrm>
                <a:off x="581192" y="2228003"/>
                <a:ext cx="6935455" cy="4093260"/>
              </a:xfrm>
            </p:spPr>
            <p:txBody>
              <a:bodyPr>
                <a:normAutofit fontScale="92500"/>
              </a:bodyPr>
              <a:lstStyle/>
              <a:p>
                <a:pPr algn="just"/>
                <a:r>
                  <a:rPr lang="en-US"/>
                  <a:t>In SRS, </a:t>
                </a:r>
                <a14:m>
                  <m:oMath xmlns:m="http://schemas.openxmlformats.org/officeDocument/2006/math">
                    <m:r>
                      <a:rPr lang="en-US" i="1" smtClean="0">
                        <a:latin typeface="Cambria Math" panose="02040503050406030204" pitchFamily="18" charset="0"/>
                      </a:rPr>
                      <m:t>𝑛</m:t>
                    </m:r>
                  </m:oMath>
                </a14:m>
                <a:r>
                  <a:rPr lang="en-US" i="1"/>
                  <a:t> </a:t>
                </a:r>
                <a:r>
                  <a:rPr lang="en-US"/>
                  <a:t>units are selected randomly from the frame.</a:t>
                </a:r>
              </a:p>
              <a:p>
                <a:pPr algn="just"/>
                <a:r>
                  <a:rPr lang="en-US" b="1"/>
                  <a:t>Advantages: </a:t>
                </a:r>
              </a:p>
              <a:p>
                <a:pPr lvl="1" algn="just"/>
                <a:r>
                  <a:rPr lang="en-US"/>
                  <a:t>easiest sampling design to implement</a:t>
                </a:r>
              </a:p>
              <a:p>
                <a:pPr lvl="1" algn="just"/>
                <a:r>
                  <a:rPr lang="en-US"/>
                  <a:t>sampling errors are well-known and easy to estimate </a:t>
                </a:r>
              </a:p>
              <a:p>
                <a:pPr lvl="1" algn="just"/>
                <a:r>
                  <a:rPr lang="en-US"/>
                  <a:t>does not require auxiliary information</a:t>
                </a:r>
              </a:p>
              <a:p>
                <a:pPr algn="just"/>
                <a:r>
                  <a:rPr lang="en-US" b="1"/>
                  <a:t>Disadvantages:</a:t>
                </a:r>
                <a:r>
                  <a:rPr lang="en-US"/>
                  <a:t> </a:t>
                </a:r>
              </a:p>
              <a:p>
                <a:pPr lvl="1" algn="just"/>
                <a:r>
                  <a:rPr lang="en-US"/>
                  <a:t>makes no use of auxiliary information</a:t>
                </a:r>
              </a:p>
              <a:p>
                <a:pPr lvl="1" algn="just"/>
                <a:r>
                  <a:rPr lang="en-US"/>
                  <a:t>no guarantee that the sample is representative</a:t>
                </a:r>
              </a:p>
              <a:p>
                <a:pPr lvl="1" algn="just"/>
                <a:r>
                  <a:rPr lang="en-US"/>
                  <a:t>costly if sample is widely spread out, geographically</a:t>
                </a:r>
              </a:p>
            </p:txBody>
          </p:sp>
        </mc:Choice>
        <mc:Fallback>
          <p:sp>
            <p:nvSpPr>
              <p:cNvPr id="3" name="Content Placeholder 2"/>
              <p:cNvSpPr>
                <a:spLocks noGrp="1" noRot="1" noChangeAspect="1" noMove="1" noResize="1" noEditPoints="1" noAdjustHandles="1" noChangeArrowheads="1" noChangeShapeType="1" noTextEdit="1"/>
              </p:cNvSpPr>
              <p:nvPr>
                <p:ph sz="half" idx="1"/>
              </p:nvPr>
            </p:nvSpPr>
            <p:spPr>
              <a:xfrm>
                <a:off x="581192" y="2228003"/>
                <a:ext cx="6935455" cy="4093260"/>
              </a:xfrm>
              <a:blipFill>
                <a:blip r:embed="rId2"/>
                <a:stretch>
                  <a:fillRect l="-1097" b="-309"/>
                </a:stretch>
              </a:blipFill>
            </p:spPr>
            <p:txBody>
              <a:bodyPr/>
              <a:lstStyle/>
              <a:p>
                <a:r>
                  <a:rPr lang="en-US">
                    <a:noFill/>
                  </a:rPr>
                  <a:t> </a:t>
                </a:r>
              </a:p>
            </p:txBody>
          </p:sp>
        </mc:Fallback>
      </mc:AlternateContent>
      <p:pic>
        <p:nvPicPr>
          <p:cNvPr id="5" name="Content Placeholder 4"/>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516647" y="2228003"/>
            <a:ext cx="4094162" cy="4094162"/>
          </a:xfrm>
        </p:spPr>
      </p:pic>
    </p:spTree>
    <p:extLst>
      <p:ext uri="{BB962C8B-B14F-4D97-AF65-F5344CB8AC3E}">
        <p14:creationId xmlns:p14="http://schemas.microsoft.com/office/powerpoint/2010/main" val="2110762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SRS ESTIMATORS</a:t>
            </a:r>
          </a:p>
        </p:txBody>
      </p:sp>
      <mc:AlternateContent xmlns:mc="http://schemas.openxmlformats.org/markup-compatibility/2006" xmlns:a14="http://schemas.microsoft.com/office/drawing/2010/main">
        <mc:Choice Requires="a14">
          <p:sp>
            <p:nvSpPr>
              <p:cNvPr id="6" name="Content Placeholder 5"/>
              <p:cNvSpPr>
                <a:spLocks noGrp="1"/>
              </p:cNvSpPr>
              <p:nvPr>
                <p:ph idx="1"/>
              </p:nvPr>
            </p:nvSpPr>
            <p:spPr/>
            <p:txBody>
              <a:bodyPr/>
              <a:lstStyle/>
              <a:p>
                <a:r>
                  <a:rPr lang="en-US" b="1" dirty="0"/>
                  <a:t>Estimators: </a:t>
                </a:r>
              </a:p>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US" i="1">
                              <a:latin typeface="Cambria Math" panose="02040503050406030204" pitchFamily="18" charset="0"/>
                              <a:ea typeface="Cambria Math" panose="02040503050406030204" pitchFamily="18" charset="0"/>
                            </a:rPr>
                            <m:t>𝑛</m:t>
                          </m:r>
                        </m:den>
                      </m:f>
                      <m:nary>
                        <m:naryPr>
                          <m:chr m:val="∑"/>
                          <m:ctrlPr>
                            <a:rPr lang="en-CA" i="1">
                              <a:latin typeface="Cambria Math" panose="02040503050406030204" pitchFamily="18" charset="0"/>
                              <a:ea typeface="Cambria Math" panose="02040503050406030204" pitchFamily="18" charset="0"/>
                            </a:rPr>
                          </m:ctrlPr>
                        </m:naryPr>
                        <m:sub>
                          <m:r>
                            <a:rPr lang="en-US" i="1">
                              <a:latin typeface="Cambria Math" panose="02040503050406030204" pitchFamily="18" charset="0"/>
                              <a:ea typeface="Cambria Math" panose="02040503050406030204" pitchFamily="18" charset="0"/>
                            </a:rPr>
                            <m:t>𝑖</m:t>
                          </m:r>
                          <m:r>
                            <a:rPr lang="en-CA" i="1">
                              <a:latin typeface="Cambria Math" panose="02040503050406030204" pitchFamily="18" charset="0"/>
                              <a:ea typeface="Cambria Math" panose="02040503050406030204" pitchFamily="18" charset="0"/>
                            </a:rPr>
                            <m:t>=1</m:t>
                          </m:r>
                        </m:sub>
                        <m:sup>
                          <m:r>
                            <a:rPr lang="en-US" i="1">
                              <a:latin typeface="Cambria Math" panose="02040503050406030204" pitchFamily="18" charset="0"/>
                              <a:ea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e>
                      </m:nary>
                      <m:r>
                        <a:rPr lang="en-US" b="0" i="1" smtClean="0">
                          <a:latin typeface="Cambria Math" panose="02040503050406030204" pitchFamily="18" charset="0"/>
                        </a:rPr>
                        <m:t>,  </m:t>
                      </m:r>
                      <m:acc>
                        <m:accPr>
                          <m:chr m:val="̂"/>
                          <m:ctrlPr>
                            <a:rPr lang="en-US" b="0" i="1" smtClean="0">
                              <a:latin typeface="Cambria Math" panose="02040503050406030204" pitchFamily="18" charset="0"/>
                            </a:rPr>
                          </m:ctrlPr>
                        </m:accPr>
                        <m:e>
                          <m:r>
                            <a:rPr lang="en-US" b="0" i="1" smtClean="0">
                              <a:latin typeface="Cambria Math" panose="02040503050406030204" pitchFamily="18" charset="0"/>
                              <a:ea typeface="Cambria Math" panose="02040503050406030204" pitchFamily="18" charset="0"/>
                            </a:rPr>
                            <m:t>𝜏</m:t>
                          </m:r>
                        </m:e>
                      </m:acc>
                      <m:r>
                        <a:rPr lang="en-US" b="0" i="1" smtClean="0">
                          <a:latin typeface="Cambria Math" panose="02040503050406030204" pitchFamily="18" charset="0"/>
                        </a:rPr>
                        <m:t>=</m:t>
                      </m:r>
                      <m:r>
                        <a:rPr lang="en-US" b="0" i="1" smtClean="0">
                          <a:latin typeface="Cambria Math" panose="02040503050406030204" pitchFamily="18" charset="0"/>
                        </a:rPr>
                        <m:t>𝑁</m:t>
                      </m:r>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b="0" i="1" smtClean="0">
                          <a:latin typeface="Cambria Math" panose="02040503050406030204" pitchFamily="18" charset="0"/>
                        </a:rPr>
                        <m:t>,  </m:t>
                      </m:r>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𝑝</m:t>
                          </m:r>
                        </m:e>
                      </m:acc>
                      <m:r>
                        <a:rPr lang="en-US" i="1">
                          <a:latin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US" i="1">
                              <a:latin typeface="Cambria Math" panose="02040503050406030204" pitchFamily="18" charset="0"/>
                              <a:ea typeface="Cambria Math" panose="02040503050406030204" pitchFamily="18" charset="0"/>
                            </a:rPr>
                            <m:t>𝑛</m:t>
                          </m:r>
                        </m:den>
                      </m:f>
                      <m:nary>
                        <m:naryPr>
                          <m:chr m:val="∑"/>
                          <m:ctrlPr>
                            <a:rPr lang="en-CA" i="1">
                              <a:latin typeface="Cambria Math" panose="02040503050406030204" pitchFamily="18" charset="0"/>
                              <a:ea typeface="Cambria Math" panose="02040503050406030204" pitchFamily="18" charset="0"/>
                            </a:rPr>
                          </m:ctrlPr>
                        </m:naryPr>
                        <m:sub>
                          <m:r>
                            <a:rPr lang="en-US" i="1">
                              <a:latin typeface="Cambria Math" panose="02040503050406030204" pitchFamily="18" charset="0"/>
                              <a:ea typeface="Cambria Math" panose="02040503050406030204" pitchFamily="18" charset="0"/>
                            </a:rPr>
                            <m:t>𝑖</m:t>
                          </m:r>
                          <m:r>
                            <a:rPr lang="en-CA" i="1">
                              <a:latin typeface="Cambria Math" panose="02040503050406030204" pitchFamily="18" charset="0"/>
                              <a:ea typeface="Cambria Math" panose="02040503050406030204" pitchFamily="18" charset="0"/>
                            </a:rPr>
                            <m:t>=1</m:t>
                          </m:r>
                        </m:sub>
                        <m:sup>
                          <m:r>
                            <a:rPr lang="en-US" i="1">
                              <a:latin typeface="Cambria Math" panose="02040503050406030204" pitchFamily="18" charset="0"/>
                              <a:ea typeface="Cambria Math" panose="02040503050406030204" pitchFamily="18" charset="0"/>
                            </a:rPr>
                            <m:t>𝑛</m:t>
                          </m:r>
                        </m:sup>
                        <m:e>
                          <m:sSub>
                            <m:sSubPr>
                              <m:ctrlPr>
                                <a:rPr lang="en-US" i="1">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𝛿</m:t>
                              </m:r>
                            </m:e>
                            <m:sub>
                              <m:r>
                                <a:rPr lang="en-US" i="1">
                                  <a:latin typeface="Cambria Math" panose="02040503050406030204" pitchFamily="18" charset="0"/>
                                </a:rPr>
                                <m:t>𝑖</m:t>
                              </m:r>
                            </m:sub>
                          </m:sSub>
                        </m:e>
                      </m:nary>
                    </m:oMath>
                  </m:oMathPara>
                </a14:m>
                <a:endParaRPr lang="en-US" dirty="0"/>
              </a:p>
              <a:p>
                <a:endParaRPr lang="en-US" sz="500" b="1" dirty="0"/>
              </a:p>
              <a:p>
                <a:r>
                  <a:rPr lang="en-US" b="1" dirty="0"/>
                  <a:t>Sample Design-Specific Variance Estimates: </a:t>
                </a:r>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r>
                            <m:rPr>
                              <m:nor/>
                            </m:rPr>
                            <a:rPr lang="en-US" b="0" i="0" smtClean="0">
                              <a:latin typeface="Cambria Math" panose="02040503050406030204" pitchFamily="18" charset="0"/>
                            </a:rPr>
                            <m:t>V</m:t>
                          </m:r>
                        </m:e>
                      </m:acc>
                      <m:d>
                        <m:dPr>
                          <m:ctrlPr>
                            <a:rPr lang="en-US" b="0" i="1" smtClean="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d>
                      <m:r>
                        <a:rPr lang="en-US" i="1">
                          <a:latin typeface="Cambria Math" panose="02040503050406030204" pitchFamily="18" charset="0"/>
                        </a:rPr>
                        <m:t>=</m:t>
                      </m:r>
                      <m:box>
                        <m:boxPr>
                          <m:ctrlPr>
                            <a:rPr lang="en-US" i="1" smtClean="0">
                              <a:latin typeface="Cambria Math" panose="02040503050406030204" pitchFamily="18" charset="0"/>
                            </a:rPr>
                          </m:ctrlPr>
                        </m:boxPr>
                        <m:e>
                          <m:argPr>
                            <m:argSz m:val="-1"/>
                          </m:argPr>
                          <m:f>
                            <m:fPr>
                              <m:ctrlPr>
                                <a:rPr lang="en-US" i="1" smtClean="0">
                                  <a:latin typeface="Cambria Math" panose="02040503050406030204" pitchFamily="18" charset="0"/>
                                </a:rPr>
                              </m:ctrlPr>
                            </m:fPr>
                            <m:num>
                              <m:sSup>
                                <m:sSupPr>
                                  <m:ctrlPr>
                                    <a:rPr lang="en-US" i="1" smtClean="0">
                                      <a:latin typeface="Cambria Math" panose="02040503050406030204" pitchFamily="18" charset="0"/>
                                    </a:rPr>
                                  </m:ctrlPr>
                                </m:sSupPr>
                                <m:e>
                                  <m:r>
                                    <a:rPr lang="en-US" b="0" i="1" smtClean="0">
                                      <a:latin typeface="Cambria Math" panose="02040503050406030204" pitchFamily="18" charset="0"/>
                                    </a:rPr>
                                    <m:t>𝑠</m:t>
                                  </m:r>
                                </m:e>
                                <m:sup>
                                  <m:r>
                                    <a:rPr lang="en-US" b="0" i="1" smtClean="0">
                                      <a:latin typeface="Cambria Math" panose="02040503050406030204" pitchFamily="18" charset="0"/>
                                    </a:rPr>
                                    <m:t>2</m:t>
                                  </m:r>
                                </m:sup>
                              </m:sSup>
                            </m:num>
                            <m:den>
                              <m:r>
                                <a:rPr lang="en-US" b="0" i="1" smtClean="0">
                                  <a:latin typeface="Cambria Math" panose="02040503050406030204" pitchFamily="18" charset="0"/>
                                </a:rPr>
                                <m:t>𝑛</m:t>
                              </m:r>
                            </m:den>
                          </m:f>
                        </m:e>
                      </m:box>
                      <m:d>
                        <m:dPr>
                          <m:ctrlPr>
                            <a:rPr lang="en-US"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1−</m:t>
                          </m:r>
                          <m:box>
                            <m:boxPr>
                              <m:ctrlPr>
                                <a:rPr lang="en-US" b="0" i="1" smtClean="0">
                                  <a:latin typeface="Cambria Math" panose="02040503050406030204" pitchFamily="18" charset="0"/>
                                  <a:ea typeface="Cambria Math" panose="02040503050406030204" pitchFamily="18" charset="0"/>
                                </a:rPr>
                              </m:ctrlPr>
                            </m:boxPr>
                            <m:e>
                              <m:argPr>
                                <m:argSz m:val="-1"/>
                              </m:argP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𝑛</m:t>
                                  </m:r>
                                </m:num>
                                <m:den>
                                  <m:r>
                                    <a:rPr lang="en-US" b="0" i="1" smtClean="0">
                                      <a:latin typeface="Cambria Math" panose="02040503050406030204" pitchFamily="18" charset="0"/>
                                      <a:ea typeface="Cambria Math" panose="02040503050406030204" pitchFamily="18" charset="0"/>
                                    </a:rPr>
                                    <m:t>𝑁</m:t>
                                  </m:r>
                                </m:den>
                              </m:f>
                            </m:e>
                          </m:box>
                        </m:e>
                      </m:d>
                      <m:r>
                        <a:rPr lang="en-US" i="1">
                          <a:latin typeface="Cambria Math" panose="02040503050406030204" pitchFamily="18" charset="0"/>
                        </a:rPr>
                        <m:t>,</m:t>
                      </m:r>
                      <m:r>
                        <a:rPr lang="en-US" i="1" smtClean="0">
                          <a:latin typeface="Cambria Math" panose="02040503050406030204" pitchFamily="18" charset="0"/>
                        </a:rPr>
                        <m:t> </m:t>
                      </m:r>
                      <m:r>
                        <a:rPr lang="en-US" b="0" i="1" smtClean="0">
                          <a:latin typeface="Cambria Math" panose="02040503050406030204" pitchFamily="18" charset="0"/>
                        </a:rPr>
                        <m:t> </m:t>
                      </m:r>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acc>
                            <m:accPr>
                              <m:chr m:val="̂"/>
                              <m:ctrlPr>
                                <a:rPr lang="en-US" b="0" i="1" smtClean="0">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e>
                      </m:d>
                      <m:r>
                        <a:rPr lang="en-US" i="1">
                          <a:latin typeface="Cambria Math" panose="02040503050406030204" pitchFamily="18" charset="0"/>
                        </a:rPr>
                        <m:t>=</m:t>
                      </m:r>
                      <m:sSup>
                        <m:sSupPr>
                          <m:ctrlPr>
                            <a:rPr lang="en-US" i="1" smtClean="0">
                              <a:latin typeface="Cambria Math" panose="02040503050406030204" pitchFamily="18" charset="0"/>
                            </a:rPr>
                          </m:ctrlPr>
                        </m:sSupPr>
                        <m:e>
                          <m:r>
                            <a:rPr lang="en-US" b="0" i="1" smtClean="0">
                              <a:latin typeface="Cambria Math" panose="02040503050406030204" pitchFamily="18" charset="0"/>
                            </a:rPr>
                            <m:t>𝑁</m:t>
                          </m:r>
                        </m:e>
                        <m:sup>
                          <m:r>
                            <a:rPr lang="en-US" b="0" i="1" smtClean="0">
                              <a:latin typeface="Cambria Math" panose="02040503050406030204" pitchFamily="18" charset="0"/>
                            </a:rPr>
                            <m:t>2</m:t>
                          </m:r>
                        </m:sup>
                      </m:sSup>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d>
                      <m:r>
                        <a:rPr lang="en-US" i="1">
                          <a:latin typeface="Cambria Math" panose="02040503050406030204" pitchFamily="18" charset="0"/>
                        </a:rPr>
                        <m:t>,</m:t>
                      </m:r>
                      <m:r>
                        <a:rPr lang="en-US" b="0" i="1" smtClean="0">
                          <a:latin typeface="Cambria Math" panose="02040503050406030204" pitchFamily="18" charset="0"/>
                        </a:rPr>
                        <m:t>  </m:t>
                      </m:r>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𝑝</m:t>
                              </m:r>
                            </m:e>
                          </m:acc>
                        </m:e>
                      </m:d>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b="0" i="1" smtClean="0">
                                  <a:latin typeface="Cambria Math" panose="02040503050406030204" pitchFamily="18" charset="0"/>
                                </a:rPr>
                                <m:t>(1−</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b="0" i="1" smtClean="0">
                                  <a:latin typeface="Cambria Math" panose="02040503050406030204" pitchFamily="18" charset="0"/>
                                </a:rPr>
                                <m:t>)</m:t>
                              </m:r>
                            </m:num>
                            <m:den>
                              <m:r>
                                <a:rPr lang="en-US" i="1">
                                  <a:latin typeface="Cambria Math" panose="02040503050406030204" pitchFamily="18" charset="0"/>
                                </a:rPr>
                                <m:t>𝑛</m:t>
                              </m:r>
                            </m:den>
                          </m:f>
                        </m:e>
                      </m:box>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1−</m:t>
                          </m:r>
                          <m:box>
                            <m:boxPr>
                              <m:ctrlPr>
                                <a:rPr lang="en-US" i="1">
                                  <a:latin typeface="Cambria Math" panose="02040503050406030204" pitchFamily="18" charset="0"/>
                                  <a:ea typeface="Cambria Math" panose="02040503050406030204" pitchFamily="18" charset="0"/>
                                </a:rPr>
                              </m:ctrlPr>
                            </m:boxPr>
                            <m:e>
                              <m:argPr>
                                <m:argSz m:val="-1"/>
                              </m:argP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𝑛</m:t>
                                  </m:r>
                                </m:num>
                                <m:den>
                                  <m:r>
                                    <a:rPr lang="en-US" i="1">
                                      <a:latin typeface="Cambria Math" panose="02040503050406030204" pitchFamily="18" charset="0"/>
                                      <a:ea typeface="Cambria Math" panose="02040503050406030204" pitchFamily="18" charset="0"/>
                                    </a:rPr>
                                    <m:t>𝑁</m:t>
                                  </m:r>
                                </m:den>
                              </m:f>
                            </m:e>
                          </m:box>
                        </m:e>
                      </m:d>
                    </m:oMath>
                  </m:oMathPara>
                </a14:m>
                <a:endParaRPr lang="en-US" dirty="0"/>
              </a:p>
              <a:p>
                <a:endParaRPr lang="en-US" sz="500" b="1" dirty="0"/>
              </a:p>
              <a:p>
                <a:r>
                  <a:rPr lang="en-US" b="1" dirty="0"/>
                  <a:t>Sample Allocation:</a:t>
                </a:r>
              </a:p>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𝑛</m:t>
                          </m:r>
                        </m:e>
                        <m:sub>
                          <m:acc>
                            <m:accPr>
                              <m:chr m:val="̅"/>
                              <m:ctrlPr>
                                <a:rPr lang="en-US" i="1">
                                  <a:latin typeface="Cambria Math" panose="02040503050406030204" pitchFamily="18" charset="0"/>
                                </a:rPr>
                              </m:ctrlPr>
                            </m:accPr>
                            <m:e>
                              <m:r>
                                <a:rPr lang="en-US" i="1">
                                  <a:latin typeface="Cambria Math" panose="02040503050406030204" pitchFamily="18" charset="0"/>
                                </a:rPr>
                                <m:t>𝑦</m:t>
                              </m:r>
                            </m:e>
                          </m:acc>
                        </m:sub>
                      </m:sSub>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r>
                                <a:rPr lang="en-US" b="0" i="1" smtClean="0">
                                  <a:latin typeface="Cambria Math" panose="02040503050406030204" pitchFamily="18" charset="0"/>
                                </a:rPr>
                                <m:t>4</m:t>
                              </m:r>
                              <m:r>
                                <a:rPr lang="en-US" b="0" i="1" smtClean="0">
                                  <a:latin typeface="Cambria Math" panose="02040503050406030204" pitchFamily="18" charset="0"/>
                                </a:rPr>
                                <m:t>𝑁</m:t>
                              </m:r>
                              <m:sSup>
                                <m:sSupPr>
                                  <m:ctrlPr>
                                    <a:rPr lang="en-US" b="0" i="1" smtClean="0">
                                      <a:latin typeface="Cambria Math" panose="02040503050406030204" pitchFamily="18" charset="0"/>
                                    </a:rPr>
                                  </m:ctrlPr>
                                </m:sSupPr>
                                <m:e>
                                  <m:acc>
                                    <m:accPr>
                                      <m:chr m:val="̃"/>
                                      <m:ctrlPr>
                                        <a:rPr lang="en-US" b="0" i="1" smtClean="0">
                                          <a:latin typeface="Cambria Math" panose="02040503050406030204" pitchFamily="18" charset="0"/>
                                        </a:rPr>
                                      </m:ctrlPr>
                                    </m:accPr>
                                    <m:e>
                                      <m:r>
                                        <a:rPr lang="en-US" b="0" i="1" smtClean="0">
                                          <a:latin typeface="Cambria Math" panose="02040503050406030204" pitchFamily="18" charset="0"/>
                                          <a:ea typeface="Cambria Math" panose="02040503050406030204" pitchFamily="18" charset="0"/>
                                        </a:rPr>
                                        <m:t>𝜎</m:t>
                                      </m:r>
                                    </m:e>
                                  </m:acc>
                                </m:e>
                                <m:sup>
                                  <m:r>
                                    <a:rPr lang="en-US" b="0" i="1" smtClean="0">
                                      <a:latin typeface="Cambria Math" panose="02040503050406030204" pitchFamily="18" charset="0"/>
                                    </a:rPr>
                                    <m:t>2</m:t>
                                  </m:r>
                                </m:sup>
                              </m:sSup>
                            </m:num>
                            <m:den>
                              <m:d>
                                <m:dPr>
                                  <m:ctrlPr>
                                    <a:rPr lang="en-US" b="0" i="1" smtClean="0">
                                      <a:latin typeface="Cambria Math" panose="02040503050406030204" pitchFamily="18" charset="0"/>
                                    </a:rPr>
                                  </m:ctrlPr>
                                </m:dPr>
                                <m:e>
                                  <m:r>
                                    <a:rPr lang="en-US" b="0" i="1" smtClean="0">
                                      <a:latin typeface="Cambria Math" panose="02040503050406030204" pitchFamily="18" charset="0"/>
                                    </a:rPr>
                                    <m:t>𝑁</m:t>
                                  </m:r>
                                  <m:r>
                                    <a:rPr lang="en-US" b="0" i="1" smtClean="0">
                                      <a:latin typeface="Cambria Math" panose="02040503050406030204" pitchFamily="18" charset="0"/>
                                    </a:rPr>
                                    <m:t>−1</m:t>
                                  </m:r>
                                </m:e>
                              </m:d>
                              <m:sSup>
                                <m:sSupPr>
                                  <m:ctrlPr>
                                    <a:rPr lang="en-US" b="0" i="1" smtClean="0">
                                      <a:latin typeface="Cambria Math" panose="02040503050406030204" pitchFamily="18" charset="0"/>
                                    </a:rPr>
                                  </m:ctrlPr>
                                </m:sSupPr>
                                <m:e>
                                  <m:r>
                                    <a:rPr lang="en-US" b="0" i="1" smtClean="0">
                                      <a:latin typeface="Cambria Math" panose="02040503050406030204" pitchFamily="18" charset="0"/>
                                    </a:rPr>
                                    <m:t>𝐵</m:t>
                                  </m:r>
                                </m:e>
                                <m:sup>
                                  <m:r>
                                    <a:rPr lang="en-US" b="0" i="1" smtClean="0">
                                      <a:latin typeface="Cambria Math" panose="02040503050406030204" pitchFamily="18" charset="0"/>
                                    </a:rPr>
                                    <m:t>2</m:t>
                                  </m:r>
                                </m:sup>
                              </m:sSup>
                              <m:r>
                                <a:rPr lang="en-US" b="0" i="1" smtClean="0">
                                  <a:latin typeface="Cambria Math" panose="02040503050406030204" pitchFamily="18" charset="0"/>
                                </a:rPr>
                                <m:t>+4</m:t>
                              </m:r>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𝜎</m:t>
                                      </m:r>
                                    </m:e>
                                  </m:acc>
                                </m:e>
                                <m:sup>
                                  <m:r>
                                    <a:rPr lang="en-US" i="1">
                                      <a:latin typeface="Cambria Math" panose="02040503050406030204" pitchFamily="18" charset="0"/>
                                    </a:rPr>
                                    <m:t>2</m:t>
                                  </m:r>
                                </m:sup>
                              </m:sSup>
                            </m:den>
                          </m:f>
                        </m:e>
                      </m:box>
                      <m:r>
                        <a:rPr lang="en-US" i="1">
                          <a:latin typeface="Cambria Math" panose="02040503050406030204" pitchFamily="18" charset="0"/>
                        </a:rPr>
                        <m:t>,</m:t>
                      </m:r>
                      <m:r>
                        <a:rPr lang="en-US" b="0" i="1" smtClean="0">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𝑛</m:t>
                          </m:r>
                        </m:e>
                        <m:sub>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sub>
                      </m:sSub>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r>
                                <a:rPr lang="en-US" i="1">
                                  <a:latin typeface="Cambria Math" panose="02040503050406030204" pitchFamily="18" charset="0"/>
                                </a:rPr>
                                <m:t>4</m:t>
                              </m:r>
                              <m:sSup>
                                <m:sSupPr>
                                  <m:ctrlPr>
                                    <a:rPr lang="en-US" i="1" smtClean="0">
                                      <a:latin typeface="Cambria Math" panose="02040503050406030204" pitchFamily="18" charset="0"/>
                                    </a:rPr>
                                  </m:ctrlPr>
                                </m:sSupPr>
                                <m:e>
                                  <m:r>
                                    <a:rPr lang="en-US" b="0" i="1" smtClean="0">
                                      <a:latin typeface="Cambria Math" panose="02040503050406030204" pitchFamily="18" charset="0"/>
                                    </a:rPr>
                                    <m:t>𝑁</m:t>
                                  </m:r>
                                </m:e>
                                <m:sup>
                                  <m:r>
                                    <a:rPr lang="en-US" b="0" i="1" smtClean="0">
                                      <a:latin typeface="Cambria Math" panose="02040503050406030204" pitchFamily="18" charset="0"/>
                                    </a:rPr>
                                    <m:t>3</m:t>
                                  </m:r>
                                </m:sup>
                              </m:sSup>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𝜎</m:t>
                                      </m:r>
                                    </m:e>
                                  </m:acc>
                                </m:e>
                                <m:sup>
                                  <m:r>
                                    <a:rPr lang="en-US" i="1">
                                      <a:latin typeface="Cambria Math" panose="02040503050406030204" pitchFamily="18" charset="0"/>
                                    </a:rPr>
                                    <m:t>2</m:t>
                                  </m:r>
                                </m:sup>
                              </m:sSup>
                            </m:num>
                            <m:den>
                              <m:d>
                                <m:dPr>
                                  <m:ctrlPr>
                                    <a:rPr lang="en-US" i="1">
                                      <a:latin typeface="Cambria Math" panose="02040503050406030204" pitchFamily="18" charset="0"/>
                                    </a:rPr>
                                  </m:ctrlPr>
                                </m:dPr>
                                <m:e>
                                  <m:r>
                                    <a:rPr lang="en-US" i="1">
                                      <a:latin typeface="Cambria Math" panose="02040503050406030204" pitchFamily="18" charset="0"/>
                                    </a:rPr>
                                    <m:t>𝑁</m:t>
                                  </m:r>
                                  <m:r>
                                    <a:rPr lang="en-US" i="1">
                                      <a:latin typeface="Cambria Math" panose="02040503050406030204" pitchFamily="18" charset="0"/>
                                    </a:rPr>
                                    <m:t>−1</m:t>
                                  </m:r>
                                </m:e>
                              </m:d>
                              <m:sSup>
                                <m:sSupPr>
                                  <m:ctrlPr>
                                    <a:rPr lang="en-US" i="1">
                                      <a:latin typeface="Cambria Math" panose="02040503050406030204" pitchFamily="18" charset="0"/>
                                    </a:rPr>
                                  </m:ctrlPr>
                                </m:sSupPr>
                                <m:e>
                                  <m:r>
                                    <a:rPr lang="en-US" i="1">
                                      <a:latin typeface="Cambria Math" panose="02040503050406030204" pitchFamily="18" charset="0"/>
                                    </a:rPr>
                                    <m:t>𝐵</m:t>
                                  </m:r>
                                </m:e>
                                <m:sup>
                                  <m:r>
                                    <a:rPr lang="en-US" i="1">
                                      <a:latin typeface="Cambria Math" panose="02040503050406030204" pitchFamily="18" charset="0"/>
                                    </a:rPr>
                                    <m:t>2</m:t>
                                  </m:r>
                                </m:sup>
                              </m:sSup>
                              <m:r>
                                <a:rPr lang="en-US" i="1">
                                  <a:latin typeface="Cambria Math" panose="02040503050406030204" pitchFamily="18" charset="0"/>
                                </a:rPr>
                                <m:t>+4</m:t>
                              </m:r>
                              <m:sSup>
                                <m:sSupPr>
                                  <m:ctrlPr>
                                    <a:rPr lang="en-US" i="1">
                                      <a:latin typeface="Cambria Math" panose="02040503050406030204" pitchFamily="18" charset="0"/>
                                    </a:rPr>
                                  </m:ctrlPr>
                                </m:sSupPr>
                                <m:e>
                                  <m:r>
                                    <a:rPr lang="en-US" i="1">
                                      <a:latin typeface="Cambria Math" panose="02040503050406030204" pitchFamily="18" charset="0"/>
                                    </a:rPr>
                                    <m:t>𝑁</m:t>
                                  </m:r>
                                </m:e>
                                <m:sup>
                                  <m:r>
                                    <a:rPr lang="en-US" b="0" i="1" smtClean="0">
                                      <a:latin typeface="Cambria Math" panose="02040503050406030204" pitchFamily="18" charset="0"/>
                                    </a:rPr>
                                    <m:t>2</m:t>
                                  </m:r>
                                </m:sup>
                              </m:sSup>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𝜎</m:t>
                                      </m:r>
                                    </m:e>
                                  </m:acc>
                                </m:e>
                                <m:sup>
                                  <m:r>
                                    <a:rPr lang="en-US" i="1">
                                      <a:latin typeface="Cambria Math" panose="02040503050406030204" pitchFamily="18" charset="0"/>
                                    </a:rPr>
                                    <m:t>2</m:t>
                                  </m:r>
                                </m:sup>
                              </m:sSup>
                            </m:den>
                          </m:f>
                        </m:e>
                      </m:box>
                      <m:r>
                        <a:rPr lang="en-US" i="1">
                          <a:latin typeface="Cambria Math" panose="02040503050406030204" pitchFamily="18" charset="0"/>
                        </a:rPr>
                        <m:t>,</m:t>
                      </m:r>
                      <m:r>
                        <a:rPr lang="en-US" b="0" i="1" smtClean="0">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𝑛</m:t>
                          </m:r>
                        </m:e>
                        <m:sub>
                          <m:acc>
                            <m:accPr>
                              <m:chr m:val="̂"/>
                              <m:ctrlPr>
                                <a:rPr lang="en-US" i="1">
                                  <a:latin typeface="Cambria Math" panose="02040503050406030204" pitchFamily="18" charset="0"/>
                                </a:rPr>
                              </m:ctrlPr>
                            </m:accPr>
                            <m:e>
                              <m:r>
                                <a:rPr lang="en-US" i="1">
                                  <a:latin typeface="Cambria Math" panose="02040503050406030204" pitchFamily="18" charset="0"/>
                                </a:rPr>
                                <m:t>𝑝</m:t>
                              </m:r>
                            </m:e>
                          </m:acc>
                        </m:sub>
                      </m:sSub>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r>
                                <a:rPr lang="en-US" i="1">
                                  <a:latin typeface="Cambria Math" panose="02040503050406030204" pitchFamily="18" charset="0"/>
                                </a:rPr>
                                <m:t>4</m:t>
                              </m:r>
                              <m:acc>
                                <m:accPr>
                                  <m:chr m:val="̃"/>
                                  <m:ctrlPr>
                                    <a:rPr lang="en-US" i="1" smtClean="0">
                                      <a:latin typeface="Cambria Math" panose="02040503050406030204" pitchFamily="18" charset="0"/>
                                    </a:rPr>
                                  </m:ctrlPr>
                                </m:accPr>
                                <m:e>
                                  <m:r>
                                    <a:rPr lang="en-US" i="1">
                                      <a:latin typeface="Cambria Math" panose="02040503050406030204" pitchFamily="18" charset="0"/>
                                    </a:rPr>
                                    <m:t>𝑝</m:t>
                                  </m:r>
                                </m:e>
                              </m:acc>
                              <m:r>
                                <a:rPr lang="en-US" i="1" smtClean="0">
                                  <a:latin typeface="Cambria Math" panose="02040503050406030204" pitchFamily="18" charset="0"/>
                                </a:rPr>
                                <m:t> </m:t>
                              </m:r>
                              <m:r>
                                <a:rPr lang="en-US" i="1">
                                  <a:latin typeface="Cambria Math" panose="02040503050406030204" pitchFamily="18" charset="0"/>
                                </a:rPr>
                                <m:t>(1−</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m:t>
                              </m:r>
                            </m:num>
                            <m:den>
                              <m:d>
                                <m:dPr>
                                  <m:ctrlPr>
                                    <a:rPr lang="en-US" i="1">
                                      <a:latin typeface="Cambria Math" panose="02040503050406030204" pitchFamily="18" charset="0"/>
                                    </a:rPr>
                                  </m:ctrlPr>
                                </m:dPr>
                                <m:e>
                                  <m:r>
                                    <a:rPr lang="en-US" i="1">
                                      <a:latin typeface="Cambria Math" panose="02040503050406030204" pitchFamily="18" charset="0"/>
                                    </a:rPr>
                                    <m:t>𝑁</m:t>
                                  </m:r>
                                  <m:r>
                                    <a:rPr lang="en-US" i="1">
                                      <a:latin typeface="Cambria Math" panose="02040503050406030204" pitchFamily="18" charset="0"/>
                                    </a:rPr>
                                    <m:t>−1</m:t>
                                  </m:r>
                                </m:e>
                              </m:d>
                              <m:sSup>
                                <m:sSupPr>
                                  <m:ctrlPr>
                                    <a:rPr lang="en-US" i="1">
                                      <a:latin typeface="Cambria Math" panose="02040503050406030204" pitchFamily="18" charset="0"/>
                                    </a:rPr>
                                  </m:ctrlPr>
                                </m:sSupPr>
                                <m:e>
                                  <m:r>
                                    <a:rPr lang="en-US" i="1">
                                      <a:latin typeface="Cambria Math" panose="02040503050406030204" pitchFamily="18" charset="0"/>
                                    </a:rPr>
                                    <m:t>𝐵</m:t>
                                  </m:r>
                                </m:e>
                                <m:sup>
                                  <m:r>
                                    <a:rPr lang="en-US" i="1">
                                      <a:latin typeface="Cambria Math" panose="02040503050406030204" pitchFamily="18" charset="0"/>
                                    </a:rPr>
                                    <m:t>2</m:t>
                                  </m:r>
                                </m:sup>
                              </m:sSup>
                              <m:r>
                                <a:rPr lang="en-US" i="1">
                                  <a:latin typeface="Cambria Math" panose="02040503050406030204" pitchFamily="18" charset="0"/>
                                </a:rPr>
                                <m:t>+4</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 (1−</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m:t>
                              </m:r>
                            </m:den>
                          </m:f>
                        </m:e>
                      </m:box>
                    </m:oMath>
                  </m:oMathPara>
                </a14:m>
                <a:endParaRPr lang="en-US" dirty="0"/>
              </a:p>
            </p:txBody>
          </p:sp>
        </mc:Choice>
        <mc:Fallback xmlns="">
          <p:sp>
            <p:nvSpPr>
              <p:cNvPr id="6" name="Content Placeholder 5"/>
              <p:cNvSpPr>
                <a:spLocks noGrp="1" noRot="1" noChangeAspect="1" noMove="1" noResize="1" noEditPoints="1" noAdjustHandles="1" noChangeArrowheads="1" noChangeShapeType="1" noTextEdit="1"/>
              </p:cNvSpPr>
              <p:nvPr>
                <p:ph idx="1"/>
              </p:nvPr>
            </p:nvSpPr>
            <p:spPr>
              <a:blipFill>
                <a:blip r:embed="rId2"/>
                <a:stretch>
                  <a:fillRect l="-829" t="-1473"/>
                </a:stretch>
              </a:blipFill>
            </p:spPr>
            <p:txBody>
              <a:bodyPr/>
              <a:lstStyle/>
              <a:p>
                <a:r>
                  <a:rPr lang="en-US">
                    <a:noFill/>
                  </a:rPr>
                  <a:t> </a:t>
                </a:r>
              </a:p>
            </p:txBody>
          </p:sp>
        </mc:Fallback>
      </mc:AlternateContent>
    </p:spTree>
    <p:extLst>
      <p:ext uri="{BB962C8B-B14F-4D97-AF65-F5344CB8AC3E}">
        <p14:creationId xmlns:p14="http://schemas.microsoft.com/office/powerpoint/2010/main" val="2380446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STRATIFIED RANDOM SAMPLING (</a:t>
            </a:r>
            <a:r>
              <a:rPr lang="en-US" err="1"/>
              <a:t>StS</a:t>
            </a:r>
            <a:r>
              <a:rPr lang="en-US"/>
              <a:t>)</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a:xfrm>
                <a:off x="581192" y="2228003"/>
                <a:ext cx="6935455" cy="4093260"/>
              </a:xfrm>
            </p:spPr>
            <p:txBody>
              <a:bodyPr>
                <a:normAutofit fontScale="92500" lnSpcReduction="10000"/>
              </a:bodyPr>
              <a:lstStyle/>
              <a:p>
                <a:pPr algn="just"/>
                <a:r>
                  <a:rPr lang="en-US" dirty="0"/>
                  <a:t>In </a:t>
                </a:r>
                <a:r>
                  <a:rPr lang="en-US" dirty="0" err="1"/>
                  <a:t>StS</a:t>
                </a:r>
                <a:r>
                  <a:rPr lang="en-US" dirty="0"/>
                  <a:t>, </a:t>
                </a:r>
                <a14:m>
                  <m:oMath xmlns:m="http://schemas.openxmlformats.org/officeDocument/2006/math">
                    <m:r>
                      <a:rPr lang="en-US" i="1" smtClean="0">
                        <a:latin typeface="Cambria Math" panose="02040503050406030204" pitchFamily="18" charset="0"/>
                      </a:rPr>
                      <m:t>𝑛</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𝑛</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b="0" i="1" smtClean="0">
                            <a:latin typeface="Cambria Math" panose="02040503050406030204" pitchFamily="18" charset="0"/>
                          </a:rPr>
                          <m:t>𝑘</m:t>
                        </m:r>
                      </m:sub>
                    </m:sSub>
                  </m:oMath>
                </a14:m>
                <a:r>
                  <a:rPr lang="en-US" dirty="0"/>
                  <a:t> units are selected randomly from </a:t>
                </a:r>
                <a14:m>
                  <m:oMath xmlns:m="http://schemas.openxmlformats.org/officeDocument/2006/math">
                    <m:r>
                      <a:rPr lang="en-US" i="1">
                        <a:latin typeface="Cambria Math" panose="02040503050406030204" pitchFamily="18" charset="0"/>
                      </a:rPr>
                      <m:t>𝑘</m:t>
                    </m:r>
                  </m:oMath>
                </a14:m>
                <a:r>
                  <a:rPr lang="en-US" dirty="0"/>
                  <a:t> frame </a:t>
                </a:r>
                <a:r>
                  <a:rPr lang="en-US" b="1" dirty="0"/>
                  <a:t>strata</a:t>
                </a:r>
                <a:r>
                  <a:rPr lang="en-US" dirty="0"/>
                  <a:t>.</a:t>
                </a:r>
              </a:p>
              <a:p>
                <a:pPr algn="just"/>
                <a:r>
                  <a:rPr lang="en-US" b="1" dirty="0"/>
                  <a:t>Advantages: </a:t>
                </a:r>
              </a:p>
              <a:p>
                <a:pPr lvl="1" algn="just"/>
                <a:r>
                  <a:rPr lang="en-US" dirty="0"/>
                  <a:t>may produce smaller error bound on estimation than SRS</a:t>
                </a:r>
              </a:p>
              <a:p>
                <a:pPr lvl="1" algn="just"/>
                <a:r>
                  <a:rPr lang="en-US" dirty="0"/>
                  <a:t>may be less expensive if elements are conveniently </a:t>
                </a:r>
                <a:r>
                  <a:rPr lang="en-US" dirty="0" err="1"/>
                  <a:t>strat</a:t>
                </a:r>
                <a:r>
                  <a:rPr lang="en-US" dirty="0"/>
                  <a:t>.</a:t>
                </a:r>
              </a:p>
              <a:p>
                <a:pPr lvl="1" algn="just"/>
                <a:r>
                  <a:rPr lang="en-US" dirty="0"/>
                  <a:t>may provide estimates for sub-populations</a:t>
                </a:r>
              </a:p>
              <a:p>
                <a:pPr algn="just"/>
                <a:r>
                  <a:rPr lang="en-US" b="1" dirty="0"/>
                  <a:t>Disadvantages:</a:t>
                </a:r>
                <a:r>
                  <a:rPr lang="en-US" dirty="0"/>
                  <a:t> </a:t>
                </a:r>
              </a:p>
              <a:p>
                <a:pPr lvl="1" algn="just"/>
                <a:r>
                  <a:rPr lang="en-US" dirty="0"/>
                  <a:t>no major disadvantage</a:t>
                </a:r>
              </a:p>
              <a:p>
                <a:pPr lvl="1" algn="just"/>
                <a:r>
                  <a:rPr lang="en-US" dirty="0"/>
                  <a:t>if there are no natural ways to stratify the frame into homo-</a:t>
                </a:r>
                <a:r>
                  <a:rPr lang="en-US" dirty="0" err="1"/>
                  <a:t>geneous</a:t>
                </a:r>
                <a:r>
                  <a:rPr lang="en-US" dirty="0"/>
                  <a:t> groupings, </a:t>
                </a:r>
                <a:r>
                  <a:rPr lang="en-US" dirty="0" err="1"/>
                  <a:t>StS</a:t>
                </a:r>
                <a:r>
                  <a:rPr lang="en-US" dirty="0"/>
                  <a:t> is roughly equivalent to SRS</a:t>
                </a:r>
              </a:p>
            </p:txBody>
          </p:sp>
        </mc:Choice>
        <mc:Fallback>
          <p:sp>
            <p:nvSpPr>
              <p:cNvPr id="3" name="Content Placeholder 2"/>
              <p:cNvSpPr>
                <a:spLocks noGrp="1" noRot="1" noChangeAspect="1" noMove="1" noResize="1" noEditPoints="1" noAdjustHandles="1" noChangeArrowheads="1" noChangeShapeType="1" noTextEdit="1"/>
              </p:cNvSpPr>
              <p:nvPr>
                <p:ph sz="half" idx="1"/>
              </p:nvPr>
            </p:nvSpPr>
            <p:spPr>
              <a:xfrm>
                <a:off x="581192" y="2228003"/>
                <a:ext cx="6935455" cy="4093260"/>
              </a:xfrm>
              <a:blipFill>
                <a:blip r:embed="rId2"/>
                <a:stretch>
                  <a:fillRect l="-1097" r="-914"/>
                </a:stretch>
              </a:blipFill>
            </p:spPr>
            <p:txBody>
              <a:bodyPr/>
              <a:lstStyle/>
              <a:p>
                <a:r>
                  <a:rPr lang="en-US">
                    <a:noFill/>
                  </a:rPr>
                  <a:t> </a:t>
                </a:r>
              </a:p>
            </p:txBody>
          </p:sp>
        </mc:Fallback>
      </mc:AlternateContent>
      <p:pic>
        <p:nvPicPr>
          <p:cNvPr id="5" name="Content Placeholder 4"/>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516647" y="2228003"/>
            <a:ext cx="4094162" cy="4094162"/>
          </a:xfrm>
        </p:spPr>
      </p:pic>
    </p:spTree>
    <p:extLst>
      <p:ext uri="{BB962C8B-B14F-4D97-AF65-F5344CB8AC3E}">
        <p14:creationId xmlns:p14="http://schemas.microsoft.com/office/powerpoint/2010/main" val="1713396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3AA1D1-F329-461F-AA90-83EFB3E8A498}"/>
              </a:ext>
            </a:extLst>
          </p:cNvPr>
          <p:cNvSpPr>
            <a:spLocks noGrp="1"/>
          </p:cNvSpPr>
          <p:nvPr>
            <p:ph type="title"/>
          </p:nvPr>
        </p:nvSpPr>
        <p:spPr/>
        <p:txBody>
          <a:bodyPr/>
          <a:lstStyle/>
          <a:p>
            <a:r>
              <a:rPr lang="en-CA" dirty="0"/>
              <a:t>The Goal of Good Study/Sampling Design</a:t>
            </a:r>
          </a:p>
        </p:txBody>
      </p:sp>
      <p:sp>
        <p:nvSpPr>
          <p:cNvPr id="5" name="Content Placeholder 4">
            <a:extLst>
              <a:ext uri="{FF2B5EF4-FFF2-40B4-BE49-F238E27FC236}">
                <a16:creationId xmlns:a16="http://schemas.microsoft.com/office/drawing/2014/main" id="{F5F52E70-00C2-4E50-9BD9-4B9729BA823D}"/>
              </a:ext>
            </a:extLst>
          </p:cNvPr>
          <p:cNvSpPr>
            <a:spLocks noGrp="1"/>
          </p:cNvSpPr>
          <p:nvPr>
            <p:ph idx="1"/>
          </p:nvPr>
        </p:nvSpPr>
        <p:spPr/>
        <p:txBody>
          <a:bodyPr/>
          <a:lstStyle/>
          <a:p>
            <a:r>
              <a:rPr lang="en-CA" dirty="0"/>
              <a:t>We need data that can:</a:t>
            </a:r>
          </a:p>
          <a:p>
            <a:pPr lvl="1"/>
            <a:r>
              <a:rPr lang="en-CA" dirty="0"/>
              <a:t>provide legitimate insight into our system of interest;</a:t>
            </a:r>
          </a:p>
          <a:p>
            <a:pPr lvl="1"/>
            <a:r>
              <a:rPr lang="en-CA" dirty="0"/>
              <a:t>provide correct, accurate answers to relevant questions;</a:t>
            </a:r>
          </a:p>
          <a:p>
            <a:pPr lvl="1"/>
            <a:r>
              <a:rPr lang="en-CA" dirty="0"/>
              <a:t>support the drawing of legitimate, valid conclusions, with the ability to qualify these conclusions in terms of scope and precision.</a:t>
            </a:r>
          </a:p>
          <a:p>
            <a:endParaRPr lang="en-CA" sz="500" dirty="0"/>
          </a:p>
          <a:p>
            <a:r>
              <a:rPr lang="en-CA" dirty="0"/>
              <a:t>This starts with </a:t>
            </a:r>
            <a:r>
              <a:rPr lang="en-CA" b="1" dirty="0"/>
              <a:t>study design </a:t>
            </a:r>
            <a:r>
              <a:rPr lang="en-CA" dirty="0"/>
              <a:t>–</a:t>
            </a:r>
            <a:r>
              <a:rPr lang="en-CA" b="1" dirty="0"/>
              <a:t> </a:t>
            </a:r>
            <a:r>
              <a:rPr lang="en-CA" dirty="0"/>
              <a:t>what data to collect and how it should be collected</a:t>
            </a:r>
          </a:p>
        </p:txBody>
      </p:sp>
    </p:spTree>
    <p:extLst>
      <p:ext uri="{BB962C8B-B14F-4D97-AF65-F5344CB8AC3E}">
        <p14:creationId xmlns:p14="http://schemas.microsoft.com/office/powerpoint/2010/main" val="4069500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STS ESTIMATORS</a:t>
            </a:r>
          </a:p>
        </p:txBody>
      </p:sp>
      <mc:AlternateContent xmlns:mc="http://schemas.openxmlformats.org/markup-compatibility/2006">
        <mc:Choice xmlns:a14="http://schemas.microsoft.com/office/drawing/2010/main" Requires="a14">
          <p:sp>
            <p:nvSpPr>
              <p:cNvPr id="6" name="Content Placeholder 5"/>
              <p:cNvSpPr>
                <a:spLocks noGrp="1"/>
              </p:cNvSpPr>
              <p:nvPr>
                <p:ph idx="1"/>
              </p:nvPr>
            </p:nvSpPr>
            <p:spPr/>
            <p:txBody>
              <a:bodyPr/>
              <a:lstStyle/>
              <a:p>
                <a:r>
                  <a:rPr lang="en-US" b="1" dirty="0"/>
                  <a:t>Estimators: </a:t>
                </a:r>
              </a:p>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b="0" i="1" smtClean="0">
                              <a:latin typeface="Cambria Math" panose="02040503050406030204" pitchFamily="18" charset="0"/>
                            </a:rPr>
                            <m:t>𝑠𝑡</m:t>
                          </m:r>
                        </m:sub>
                      </m:sSub>
                      <m:r>
                        <a:rPr lang="en-US" b="0" i="1" smtClean="0">
                          <a:latin typeface="Cambria Math" panose="02040503050406030204" pitchFamily="18" charset="0"/>
                        </a:rPr>
                        <m:t>=</m:t>
                      </m:r>
                      <m:nary>
                        <m:naryPr>
                          <m:chr m:val="∑"/>
                          <m:ctrlPr>
                            <a:rPr lang="en-CA" i="1">
                              <a:latin typeface="Cambria Math" panose="02040503050406030204" pitchFamily="18" charset="0"/>
                              <a:ea typeface="Cambria Math" panose="02040503050406030204" pitchFamily="18" charset="0"/>
                            </a:rPr>
                          </m:ctrlPr>
                        </m:naryPr>
                        <m:sub>
                          <m:r>
                            <a:rPr lang="en-CA" b="0" i="1" smtClean="0">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b="0" i="1" smtClean="0">
                              <a:latin typeface="Cambria Math" panose="02040503050406030204" pitchFamily="18" charset="0"/>
                              <a:ea typeface="Cambria Math" panose="02040503050406030204" pitchFamily="18" charset="0"/>
                            </a:rPr>
                            <m:t>𝑘</m:t>
                          </m:r>
                        </m:sup>
                        <m:e>
                          <m:f>
                            <m:fPr>
                              <m:ctrlPr>
                                <a:rPr lang="en-CA" i="1">
                                  <a:latin typeface="Cambria Math" panose="02040503050406030204" pitchFamily="18" charset="0"/>
                                  <a:ea typeface="Cambria Math" panose="02040503050406030204" pitchFamily="18" charset="0"/>
                                </a:rPr>
                              </m:ctrlPr>
                            </m:fPr>
                            <m:num>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𝑁</m:t>
                                  </m:r>
                                </m:e>
                                <m:sub>
                                  <m:r>
                                    <a:rPr lang="en-CA" i="1">
                                      <a:latin typeface="Cambria Math" panose="02040503050406030204" pitchFamily="18" charset="0"/>
                                      <a:ea typeface="Cambria Math" panose="02040503050406030204" pitchFamily="18" charset="0"/>
                                    </a:rPr>
                                    <m:t>𝑗</m:t>
                                  </m:r>
                                </m:sub>
                              </m:sSub>
                            </m:num>
                            <m:den>
                              <m:r>
                                <a:rPr lang="en-CA" i="1">
                                  <a:latin typeface="Cambria Math" panose="02040503050406030204" pitchFamily="18" charset="0"/>
                                  <a:ea typeface="Cambria Math" panose="02040503050406030204" pitchFamily="18" charset="0"/>
                                </a:rPr>
                                <m:t>𝑁</m:t>
                              </m:r>
                            </m:den>
                          </m:f>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b="0" i="1" smtClean="0">
                                  <a:latin typeface="Cambria Math" panose="02040503050406030204" pitchFamily="18" charset="0"/>
                                </a:rPr>
                                <m:t>𝑗</m:t>
                              </m:r>
                            </m:sub>
                          </m:sSub>
                        </m:e>
                      </m:nary>
                      <m:r>
                        <a:rPr lang="en-US" b="0" i="1" smtClean="0">
                          <a:latin typeface="Cambria Math" panose="02040503050406030204" pitchFamily="18" charset="0"/>
                        </a:rPr>
                        <m:t>, </m:t>
                      </m:r>
                      <m:sSub>
                        <m:sSubPr>
                          <m:ctrlPr>
                            <a:rPr lang="en-US" i="1">
                              <a:latin typeface="Cambria Math" panose="02040503050406030204" pitchFamily="18" charset="0"/>
                            </a:rPr>
                          </m:ctrlPr>
                        </m:sSubPr>
                        <m:e>
                          <m:r>
                            <a:rPr lang="en-CA" b="0" i="1" smtClean="0">
                              <a:latin typeface="Cambria Math" panose="02040503050406030204" pitchFamily="18" charset="0"/>
                            </a:rPr>
                            <m:t>      </m:t>
                          </m:r>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e>
                        <m:sub>
                          <m:r>
                            <a:rPr lang="en-CA" i="1">
                              <a:latin typeface="Cambria Math" panose="02040503050406030204" pitchFamily="18" charset="0"/>
                            </a:rPr>
                            <m:t>𝑠𝑡</m:t>
                          </m:r>
                        </m:sub>
                      </m:sSub>
                      <m:r>
                        <a:rPr lang="en-US" b="0" i="1" smtClean="0">
                          <a:latin typeface="Cambria Math" panose="02040503050406030204" pitchFamily="18" charset="0"/>
                        </a:rPr>
                        <m:t>=</m:t>
                      </m:r>
                      <m:r>
                        <a:rPr lang="en-US" b="0" i="1" smtClean="0">
                          <a:latin typeface="Cambria Math" panose="02040503050406030204" pitchFamily="18" charset="0"/>
                        </a:rPr>
                        <m:t>𝑁</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𝑠𝑡</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CA" i="1">
                              <a:latin typeface="Cambria Math" panose="02040503050406030204" pitchFamily="18" charset="0"/>
                            </a:rPr>
                            <m:t>      </m:t>
                          </m:r>
                          <m:r>
                            <a:rPr lang="en-CA" b="0" i="1" smtClean="0">
                              <a:latin typeface="Cambria Math" panose="02040503050406030204" pitchFamily="18" charset="0"/>
                            </a:rPr>
                            <m:t>   </m:t>
                          </m:r>
                          <m:acc>
                            <m:accPr>
                              <m:chr m:val="̂"/>
                              <m:ctrlPr>
                                <a:rPr lang="en-US" i="1">
                                  <a:latin typeface="Cambria Math" panose="02040503050406030204" pitchFamily="18" charset="0"/>
                                </a:rPr>
                              </m:ctrlPr>
                            </m:accPr>
                            <m:e>
                              <m:r>
                                <a:rPr lang="en-CA" b="0" i="1" smtClean="0">
                                  <a:latin typeface="Cambria Math" panose="02040503050406030204" pitchFamily="18" charset="0"/>
                                  <a:ea typeface="Cambria Math" panose="02040503050406030204" pitchFamily="18" charset="0"/>
                                </a:rPr>
                                <m:t>𝑝</m:t>
                              </m:r>
                            </m:e>
                          </m:acc>
                        </m:e>
                        <m:sub>
                          <m:r>
                            <a:rPr lang="en-CA" i="1">
                              <a:latin typeface="Cambria Math" panose="02040503050406030204" pitchFamily="18" charset="0"/>
                            </a:rPr>
                            <m:t>𝑠𝑡</m:t>
                          </m:r>
                        </m:sub>
                      </m:sSub>
                      <m:r>
                        <a:rPr lang="en-US" i="1">
                          <a:latin typeface="Cambria Math" panose="02040503050406030204" pitchFamily="18" charset="0"/>
                        </a:rPr>
                        <m:t>=</m:t>
                      </m:r>
                      <m:nary>
                        <m:naryPr>
                          <m:chr m:val="∑"/>
                          <m:ctrlPr>
                            <a:rPr lang="en-CA" i="1">
                              <a:latin typeface="Cambria Math" panose="02040503050406030204" pitchFamily="18" charset="0"/>
                              <a:ea typeface="Cambria Math" panose="02040503050406030204" pitchFamily="18" charset="0"/>
                            </a:rPr>
                          </m:ctrlPr>
                        </m:naryPr>
                        <m:sub>
                          <m:r>
                            <a:rPr lang="en-CA" b="0" i="1" smtClean="0">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b="0" i="1" smtClean="0">
                              <a:latin typeface="Cambria Math" panose="02040503050406030204" pitchFamily="18" charset="0"/>
                              <a:ea typeface="Cambria Math" panose="02040503050406030204" pitchFamily="18" charset="0"/>
                            </a:rPr>
                            <m:t>𝑘</m:t>
                          </m:r>
                        </m:sup>
                        <m:e>
                          <m:f>
                            <m:fPr>
                              <m:ctrlPr>
                                <a:rPr lang="en-CA" i="1">
                                  <a:latin typeface="Cambria Math" panose="02040503050406030204" pitchFamily="18" charset="0"/>
                                  <a:ea typeface="Cambria Math" panose="02040503050406030204" pitchFamily="18" charset="0"/>
                                </a:rPr>
                              </m:ctrlPr>
                            </m:fPr>
                            <m:num>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𝑁</m:t>
                                  </m:r>
                                </m:e>
                                <m:sub>
                                  <m:r>
                                    <a:rPr lang="en-CA" i="1">
                                      <a:latin typeface="Cambria Math" panose="02040503050406030204" pitchFamily="18" charset="0"/>
                                      <a:ea typeface="Cambria Math" panose="02040503050406030204" pitchFamily="18" charset="0"/>
                                    </a:rPr>
                                    <m:t>𝑗</m:t>
                                  </m:r>
                                </m:sub>
                              </m:sSub>
                            </m:num>
                            <m:den>
                              <m:r>
                                <a:rPr lang="en-CA" i="1">
                                  <a:latin typeface="Cambria Math" panose="02040503050406030204" pitchFamily="18" charset="0"/>
                                  <a:ea typeface="Cambria Math" panose="02040503050406030204" pitchFamily="18" charset="0"/>
                                </a:rPr>
                                <m:t>𝑁</m:t>
                              </m:r>
                            </m:den>
                          </m:f>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CA" i="1">
                                      <a:latin typeface="Cambria Math" panose="02040503050406030204" pitchFamily="18" charset="0"/>
                                      <a:ea typeface="Cambria Math" panose="02040503050406030204" pitchFamily="18" charset="0"/>
                                    </a:rPr>
                                    <m:t>𝑝</m:t>
                                  </m:r>
                                </m:e>
                              </m:acc>
                            </m:e>
                            <m:sub>
                              <m:r>
                                <a:rPr lang="en-CA" b="0" i="1" smtClean="0">
                                  <a:latin typeface="Cambria Math" panose="02040503050406030204" pitchFamily="18" charset="0"/>
                                </a:rPr>
                                <m:t>𝑗</m:t>
                              </m:r>
                            </m:sub>
                          </m:sSub>
                        </m:e>
                      </m:nary>
                    </m:oMath>
                  </m:oMathPara>
                </a14:m>
                <a:endParaRPr lang="en-US" dirty="0"/>
              </a:p>
              <a:p>
                <a:endParaRPr lang="en-US" sz="500" b="1" dirty="0"/>
              </a:p>
              <a:p>
                <a:r>
                  <a:rPr lang="en-US" b="1" dirty="0"/>
                  <a:t>Sample Design-Specific Variance Estimates: </a:t>
                </a:r>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acc>
                        <m:accPr>
                          <m:chr m:val="̂"/>
                          <m:ctrlPr>
                            <a:rPr lang="en-US" b="0" i="1" smtClean="0">
                              <a:latin typeface="Cambria Math" panose="02040503050406030204" pitchFamily="18" charset="0"/>
                            </a:rPr>
                          </m:ctrlPr>
                        </m:accPr>
                        <m:e>
                          <m:r>
                            <m:rPr>
                              <m:nor/>
                            </m:rPr>
                            <a:rPr lang="en-US" b="0" i="0" smtClean="0">
                              <a:latin typeface="Cambria Math" panose="02040503050406030204" pitchFamily="18" charset="0"/>
                            </a:rPr>
                            <m:t>V</m:t>
                          </m:r>
                        </m:e>
                      </m:acc>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𝑠𝑡</m:t>
                              </m:r>
                            </m:sub>
                          </m:sSub>
                        </m:e>
                      </m:d>
                      <m:r>
                        <a:rPr lang="en-US" i="1">
                          <a:latin typeface="Cambria Math" panose="02040503050406030204" pitchFamily="18" charset="0"/>
                        </a:rPr>
                        <m:t>=</m:t>
                      </m:r>
                      <m:box>
                        <m:boxPr>
                          <m:ctrlPr>
                            <a:rPr lang="en-US" i="1" smtClean="0">
                              <a:latin typeface="Cambria Math" panose="02040503050406030204" pitchFamily="18" charset="0"/>
                            </a:rPr>
                          </m:ctrlPr>
                        </m:boxPr>
                        <m:e>
                          <m:argPr>
                            <m:argSz m:val="-1"/>
                          </m:argPr>
                          <m:f>
                            <m:fPr>
                              <m:ctrlPr>
                                <a:rPr lang="en-US" i="1" smtClean="0">
                                  <a:latin typeface="Cambria Math" panose="02040503050406030204" pitchFamily="18" charset="0"/>
                                </a:rPr>
                              </m:ctrlPr>
                            </m:fPr>
                            <m:num>
                              <m:r>
                                <a:rPr lang="en-CA" i="1" smtClean="0">
                                  <a:latin typeface="Cambria Math" panose="02040503050406030204" pitchFamily="18" charset="0"/>
                                </a:rPr>
                                <m:t>1</m:t>
                              </m:r>
                            </m:num>
                            <m:den>
                              <m:sSup>
                                <m:sSupPr>
                                  <m:ctrlPr>
                                    <a:rPr lang="en-US" b="0" i="1" smtClean="0">
                                      <a:latin typeface="Cambria Math" panose="02040503050406030204" pitchFamily="18" charset="0"/>
                                    </a:rPr>
                                  </m:ctrlPr>
                                </m:sSupPr>
                                <m:e>
                                  <m:r>
                                    <a:rPr lang="en-CA" b="0" i="1" smtClean="0">
                                      <a:latin typeface="Cambria Math" panose="02040503050406030204" pitchFamily="18" charset="0"/>
                                    </a:rPr>
                                    <m:t>𝑁</m:t>
                                  </m:r>
                                </m:e>
                                <m:sup>
                                  <m:r>
                                    <a:rPr lang="en-CA" b="0" i="1" smtClean="0">
                                      <a:latin typeface="Cambria Math" panose="02040503050406030204" pitchFamily="18" charset="0"/>
                                    </a:rPr>
                                    <m:t>2</m:t>
                                  </m:r>
                                </m:sup>
                              </m:sSup>
                            </m:den>
                          </m:f>
                        </m:e>
                      </m:box>
                      <m:nary>
                        <m:naryPr>
                          <m:chr m:val="∑"/>
                          <m:ctrlPr>
                            <a:rPr lang="en-CA" i="1">
                              <a:latin typeface="Cambria Math" panose="02040503050406030204" pitchFamily="18" charset="0"/>
                              <a:ea typeface="Cambria Math" panose="02040503050406030204" pitchFamily="18" charset="0"/>
                            </a:rPr>
                          </m:ctrlPr>
                        </m:naryPr>
                        <m:sub>
                          <m:r>
                            <a:rPr lang="en-CA" i="1">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i="1">
                              <a:latin typeface="Cambria Math" panose="02040503050406030204" pitchFamily="18" charset="0"/>
                              <a:ea typeface="Cambria Math" panose="02040503050406030204" pitchFamily="18" charset="0"/>
                            </a:rPr>
                            <m:t>𝑘</m:t>
                          </m:r>
                        </m:sup>
                        <m:e>
                          <m:sSubSup>
                            <m:sSubSupPr>
                              <m:ctrlPr>
                                <a:rPr lang="en-CA" i="1" smtClean="0">
                                  <a:latin typeface="Cambria Math" panose="02040503050406030204" pitchFamily="18" charset="0"/>
                                  <a:ea typeface="Cambria Math" panose="02040503050406030204" pitchFamily="18" charset="0"/>
                                </a:rPr>
                              </m:ctrlPr>
                            </m:sSubSupPr>
                            <m:e>
                              <m:r>
                                <a:rPr lang="en-CA" b="0" i="1" smtClean="0">
                                  <a:latin typeface="Cambria Math" panose="02040503050406030204" pitchFamily="18" charset="0"/>
                                  <a:ea typeface="Cambria Math" panose="02040503050406030204" pitchFamily="18" charset="0"/>
                                </a:rPr>
                                <m:t>𝑁</m:t>
                              </m:r>
                            </m:e>
                            <m:sub>
                              <m:r>
                                <a:rPr lang="en-CA" b="0" i="1" smtClean="0">
                                  <a:latin typeface="Cambria Math" panose="02040503050406030204" pitchFamily="18" charset="0"/>
                                  <a:ea typeface="Cambria Math" panose="02040503050406030204" pitchFamily="18" charset="0"/>
                                </a:rPr>
                                <m:t>𝑗</m:t>
                              </m:r>
                            </m:sub>
                            <m:sup>
                              <m:r>
                                <a:rPr lang="en-CA" b="0" i="1" smtClean="0">
                                  <a:latin typeface="Cambria Math" panose="02040503050406030204" pitchFamily="18" charset="0"/>
                                  <a:ea typeface="Cambria Math" panose="02040503050406030204" pitchFamily="18" charset="0"/>
                                </a:rPr>
                                <m:t>2</m:t>
                              </m:r>
                            </m:sup>
                          </m:sSubSup>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𝑗</m:t>
                                  </m:r>
                                </m:sub>
                              </m:sSub>
                            </m:e>
                          </m:d>
                        </m:e>
                      </m:nary>
                      <m:r>
                        <a:rPr lang="en-US" i="1">
                          <a:latin typeface="Cambria Math" panose="02040503050406030204" pitchFamily="18" charset="0"/>
                        </a:rPr>
                        <m:t>,</m:t>
                      </m:r>
                      <m:r>
                        <a:rPr lang="en-US" i="1" smtClean="0">
                          <a:latin typeface="Cambria Math" panose="02040503050406030204" pitchFamily="18" charset="0"/>
                        </a:rPr>
                        <m:t> </m:t>
                      </m:r>
                      <m:r>
                        <a:rPr lang="en-US" b="0" i="1" smtClean="0">
                          <a:latin typeface="Cambria Math" panose="02040503050406030204" pitchFamily="18" charset="0"/>
                        </a:rPr>
                        <m:t> </m:t>
                      </m:r>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smtClean="0">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e>
                            <m:sub>
                              <m:r>
                                <a:rPr lang="en-CA" i="1">
                                  <a:latin typeface="Cambria Math" panose="02040503050406030204" pitchFamily="18" charset="0"/>
                                </a:rPr>
                                <m:t>𝑠𝑡</m:t>
                              </m:r>
                            </m:sub>
                          </m:sSub>
                        </m:e>
                      </m:d>
                      <m:r>
                        <a:rPr lang="en-US" i="1">
                          <a:latin typeface="Cambria Math" panose="02040503050406030204" pitchFamily="18" charset="0"/>
                        </a:rPr>
                        <m:t>=</m:t>
                      </m:r>
                      <m:sSup>
                        <m:sSupPr>
                          <m:ctrlPr>
                            <a:rPr lang="en-US" i="1" smtClean="0">
                              <a:latin typeface="Cambria Math" panose="02040503050406030204" pitchFamily="18" charset="0"/>
                            </a:rPr>
                          </m:ctrlPr>
                        </m:sSupPr>
                        <m:e>
                          <m:r>
                            <a:rPr lang="en-US" b="0" i="1" smtClean="0">
                              <a:latin typeface="Cambria Math" panose="02040503050406030204" pitchFamily="18" charset="0"/>
                            </a:rPr>
                            <m:t>𝑁</m:t>
                          </m:r>
                        </m:e>
                        <m:sup>
                          <m:r>
                            <a:rPr lang="en-US" b="0" i="1" smtClean="0">
                              <a:latin typeface="Cambria Math" panose="02040503050406030204" pitchFamily="18" charset="0"/>
                            </a:rPr>
                            <m:t>2</m:t>
                          </m:r>
                        </m:sup>
                      </m:sSup>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𝑠𝑡</m:t>
                              </m:r>
                            </m:sub>
                          </m:sSub>
                        </m:e>
                      </m:d>
                      <m:r>
                        <a:rPr lang="en-US" i="1">
                          <a:latin typeface="Cambria Math" panose="02040503050406030204" pitchFamily="18" charset="0"/>
                        </a:rPr>
                        <m:t>,</m:t>
                      </m:r>
                      <m:r>
                        <a:rPr lang="en-US" b="0" i="1" smtClean="0">
                          <a:latin typeface="Cambria Math" panose="02040503050406030204" pitchFamily="18" charset="0"/>
                        </a:rPr>
                        <m:t>  </m:t>
                      </m:r>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smtClean="0">
                                      <a:latin typeface="Cambria Math" panose="02040503050406030204" pitchFamily="18" charset="0"/>
                                    </a:rPr>
                                  </m:ctrlPr>
                                </m:accPr>
                                <m:e>
                                  <m:r>
                                    <a:rPr lang="en-CA" i="1">
                                      <a:latin typeface="Cambria Math" panose="02040503050406030204" pitchFamily="18" charset="0"/>
                                      <a:ea typeface="Cambria Math" panose="02040503050406030204" pitchFamily="18" charset="0"/>
                                    </a:rPr>
                                    <m:t>𝑝</m:t>
                                  </m:r>
                                </m:e>
                              </m:acc>
                            </m:e>
                            <m:sub>
                              <m:r>
                                <a:rPr lang="en-CA" i="1">
                                  <a:latin typeface="Cambria Math" panose="02040503050406030204" pitchFamily="18" charset="0"/>
                                </a:rPr>
                                <m:t>𝑠𝑡</m:t>
                              </m:r>
                            </m:sub>
                          </m:sSub>
                        </m:e>
                      </m:d>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r>
                                <a:rPr lang="en-CA" i="1">
                                  <a:latin typeface="Cambria Math" panose="02040503050406030204" pitchFamily="18" charset="0"/>
                                </a:rPr>
                                <m:t>1</m:t>
                              </m:r>
                            </m:num>
                            <m:den>
                              <m:sSup>
                                <m:sSupPr>
                                  <m:ctrlPr>
                                    <a:rPr lang="en-US" i="1">
                                      <a:latin typeface="Cambria Math" panose="02040503050406030204" pitchFamily="18" charset="0"/>
                                    </a:rPr>
                                  </m:ctrlPr>
                                </m:sSupPr>
                                <m:e>
                                  <m:r>
                                    <a:rPr lang="en-CA" i="1">
                                      <a:latin typeface="Cambria Math" panose="02040503050406030204" pitchFamily="18" charset="0"/>
                                    </a:rPr>
                                    <m:t>𝑁</m:t>
                                  </m:r>
                                </m:e>
                                <m:sup>
                                  <m:r>
                                    <a:rPr lang="en-CA" i="1">
                                      <a:latin typeface="Cambria Math" panose="02040503050406030204" pitchFamily="18" charset="0"/>
                                    </a:rPr>
                                    <m:t>2</m:t>
                                  </m:r>
                                </m:sup>
                              </m:sSup>
                            </m:den>
                          </m:f>
                        </m:e>
                      </m:box>
                      <m:nary>
                        <m:naryPr>
                          <m:chr m:val="∑"/>
                          <m:ctrlPr>
                            <a:rPr lang="en-CA" i="1">
                              <a:latin typeface="Cambria Math" panose="02040503050406030204" pitchFamily="18" charset="0"/>
                              <a:ea typeface="Cambria Math" panose="02040503050406030204" pitchFamily="18" charset="0"/>
                            </a:rPr>
                          </m:ctrlPr>
                        </m:naryPr>
                        <m:sub>
                          <m:r>
                            <a:rPr lang="en-CA" i="1">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i="1">
                              <a:latin typeface="Cambria Math" panose="02040503050406030204" pitchFamily="18" charset="0"/>
                              <a:ea typeface="Cambria Math" panose="02040503050406030204" pitchFamily="18" charset="0"/>
                            </a:rPr>
                            <m:t>𝑘</m:t>
                          </m:r>
                        </m:sup>
                        <m:e>
                          <m:sSubSup>
                            <m:sSubSupPr>
                              <m:ctrlPr>
                                <a:rPr lang="en-CA" i="1">
                                  <a:latin typeface="Cambria Math" panose="02040503050406030204" pitchFamily="18" charset="0"/>
                                  <a:ea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𝑁</m:t>
                              </m:r>
                            </m:e>
                            <m:sub>
                              <m:r>
                                <a:rPr lang="en-CA" i="1">
                                  <a:latin typeface="Cambria Math" panose="02040503050406030204" pitchFamily="18" charset="0"/>
                                  <a:ea typeface="Cambria Math" panose="02040503050406030204" pitchFamily="18" charset="0"/>
                                </a:rPr>
                                <m:t>𝑗</m:t>
                              </m:r>
                            </m:sub>
                            <m:sup>
                              <m:r>
                                <a:rPr lang="en-CA" i="1">
                                  <a:latin typeface="Cambria Math" panose="02040503050406030204" pitchFamily="18" charset="0"/>
                                  <a:ea typeface="Cambria Math" panose="02040503050406030204" pitchFamily="18" charset="0"/>
                                </a:rPr>
                                <m:t>2</m:t>
                              </m:r>
                            </m:sup>
                          </m:sSubSup>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CA" i="1">
                                          <a:latin typeface="Cambria Math" panose="02040503050406030204" pitchFamily="18" charset="0"/>
                                          <a:ea typeface="Cambria Math" panose="02040503050406030204" pitchFamily="18" charset="0"/>
                                        </a:rPr>
                                        <m:t>𝑝</m:t>
                                      </m:r>
                                    </m:e>
                                  </m:acc>
                                </m:e>
                                <m:sub>
                                  <m:r>
                                    <a:rPr lang="en-CA" b="0" i="1" smtClean="0">
                                      <a:latin typeface="Cambria Math" panose="02040503050406030204" pitchFamily="18" charset="0"/>
                                    </a:rPr>
                                    <m:t>𝑗</m:t>
                                  </m:r>
                                </m:sub>
                              </m:sSub>
                            </m:e>
                          </m:d>
                        </m:e>
                      </m:nary>
                    </m:oMath>
                  </m:oMathPara>
                </a14:m>
                <a:endParaRPr lang="en-US" dirty="0"/>
              </a:p>
            </p:txBody>
          </p:sp>
        </mc:Choice>
        <mc:Fallback>
          <p:sp>
            <p:nvSpPr>
              <p:cNvPr id="6" name="Content Placeholder 5"/>
              <p:cNvSpPr>
                <a:spLocks noGrp="1" noRot="1" noChangeAspect="1" noMove="1" noResize="1" noEditPoints="1" noAdjustHandles="1" noChangeArrowheads="1" noChangeShapeType="1" noTextEdit="1"/>
              </p:cNvSpPr>
              <p:nvPr>
                <p:ph idx="1"/>
              </p:nvPr>
            </p:nvSpPr>
            <p:spPr>
              <a:blipFill>
                <a:blip r:embed="rId2"/>
                <a:stretch>
                  <a:fillRect l="-806" t="-9480" b="-33028"/>
                </a:stretch>
              </a:blipFill>
            </p:spPr>
            <p:txBody>
              <a:bodyPr/>
              <a:lstStyle/>
              <a:p>
                <a:r>
                  <a:rPr lang="en-US">
                    <a:noFill/>
                  </a:rPr>
                  <a:t> </a:t>
                </a:r>
              </a:p>
            </p:txBody>
          </p:sp>
        </mc:Fallback>
      </mc:AlternateContent>
    </p:spTree>
    <p:extLst>
      <p:ext uri="{BB962C8B-B14F-4D97-AF65-F5344CB8AC3E}">
        <p14:creationId xmlns:p14="http://schemas.microsoft.com/office/powerpoint/2010/main" val="221080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11A52-4F58-524B-84CC-AA6420F88890}"/>
              </a:ext>
            </a:extLst>
          </p:cNvPr>
          <p:cNvSpPr>
            <a:spLocks noGrp="1"/>
          </p:cNvSpPr>
          <p:nvPr>
            <p:ph type="title"/>
          </p:nvPr>
        </p:nvSpPr>
        <p:spPr/>
        <p:txBody>
          <a:bodyPr/>
          <a:lstStyle/>
          <a:p>
            <a:r>
              <a:rPr lang="en-US" dirty="0"/>
              <a:t>EXERCISES</a:t>
            </a:r>
          </a:p>
        </p:txBody>
      </p:sp>
      <p:sp>
        <p:nvSpPr>
          <p:cNvPr id="3" name="Content Placeholder 2">
            <a:extLst>
              <a:ext uri="{FF2B5EF4-FFF2-40B4-BE49-F238E27FC236}">
                <a16:creationId xmlns:a16="http://schemas.microsoft.com/office/drawing/2014/main" id="{D95EDF77-799F-4C43-8A55-03B77A41394C}"/>
              </a:ext>
            </a:extLst>
          </p:cNvPr>
          <p:cNvSpPr>
            <a:spLocks noGrp="1"/>
          </p:cNvSpPr>
          <p:nvPr>
            <p:ph idx="1"/>
          </p:nvPr>
        </p:nvSpPr>
        <p:spPr/>
        <p:txBody>
          <a:bodyPr/>
          <a:lstStyle/>
          <a:p>
            <a:r>
              <a:rPr lang="en-US" dirty="0"/>
              <a:t>You are charged with estimating the yearly salary of data scientists in Canada. </a:t>
            </a:r>
          </a:p>
          <a:p>
            <a:endParaRPr lang="en-US" sz="500" dirty="0"/>
          </a:p>
          <a:p>
            <a:r>
              <a:rPr lang="en-US" dirty="0"/>
              <a:t>Identify potential: </a:t>
            </a:r>
          </a:p>
          <a:p>
            <a:pPr lvl="1"/>
            <a:r>
              <a:rPr lang="en-US" dirty="0"/>
              <a:t>populations (target, study, respondent, sampling frames)</a:t>
            </a:r>
          </a:p>
          <a:p>
            <a:pPr lvl="1"/>
            <a:r>
              <a:rPr lang="en-US" dirty="0"/>
              <a:t>samples (intended, achieved)</a:t>
            </a:r>
          </a:p>
          <a:p>
            <a:pPr lvl="1"/>
            <a:r>
              <a:rPr lang="en-US" dirty="0"/>
              <a:t>unit information (unit, response variate, population attribute)</a:t>
            </a:r>
          </a:p>
          <a:p>
            <a:pPr lvl="1"/>
            <a:r>
              <a:rPr lang="en-US" dirty="0"/>
              <a:t>sources of bias (coverage, nonresponse, sampling, measurement) and variability (sampling, measurement).  </a:t>
            </a:r>
          </a:p>
        </p:txBody>
      </p:sp>
    </p:spTree>
    <p:extLst>
      <p:ext uri="{BB962C8B-B14F-4D97-AF65-F5344CB8AC3E}">
        <p14:creationId xmlns:p14="http://schemas.microsoft.com/office/powerpoint/2010/main" val="87525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3AA1D1-F329-461F-AA90-83EFB3E8A498}"/>
              </a:ext>
            </a:extLst>
          </p:cNvPr>
          <p:cNvSpPr>
            <a:spLocks noGrp="1"/>
          </p:cNvSpPr>
          <p:nvPr>
            <p:ph type="title"/>
          </p:nvPr>
        </p:nvSpPr>
        <p:spPr/>
        <p:txBody>
          <a:bodyPr/>
          <a:lstStyle/>
          <a:p>
            <a:r>
              <a:rPr lang="en-CA" dirty="0"/>
              <a:t>EXERCISES</a:t>
            </a:r>
          </a:p>
        </p:txBody>
      </p:sp>
      <mc:AlternateContent xmlns:mc="http://schemas.openxmlformats.org/markup-compatibility/2006">
        <mc:Choice xmlns:a14="http://schemas.microsoft.com/office/drawing/2010/main" Requires="a14">
          <p:sp>
            <p:nvSpPr>
              <p:cNvPr id="5" name="Content Placeholder 4">
                <a:extLst>
                  <a:ext uri="{FF2B5EF4-FFF2-40B4-BE49-F238E27FC236}">
                    <a16:creationId xmlns:a16="http://schemas.microsoft.com/office/drawing/2014/main" id="{F5F52E70-00C2-4E50-9BD9-4B9729BA823D}"/>
                  </a:ext>
                </a:extLst>
              </p:cNvPr>
              <p:cNvSpPr>
                <a:spLocks noGrp="1"/>
              </p:cNvSpPr>
              <p:nvPr>
                <p:ph idx="1"/>
              </p:nvPr>
            </p:nvSpPr>
            <p:spPr/>
            <p:txBody>
              <a:bodyPr/>
              <a:lstStyle/>
              <a:p>
                <a:r>
                  <a:rPr lang="en-CA" dirty="0"/>
                  <a:t>The file </a:t>
                </a:r>
                <a:r>
                  <a:rPr lang="en-CA" dirty="0" err="1">
                    <a:latin typeface="Courant" panose="02000509030000020004" pitchFamily="49" charset="0"/>
                  </a:rPr>
                  <a:t>cities.txt</a:t>
                </a:r>
                <a:r>
                  <a:rPr lang="en-CA" dirty="0"/>
                  <a:t> contains population information for a country’s cities. A city is classified as “small” if its population is below 75K, as “medium” if it falls between 75K and 1M, and as “large” otherwise. </a:t>
                </a:r>
              </a:p>
              <a:p>
                <a:pPr marL="781200" lvl="1" indent="-457200">
                  <a:buFont typeface="+mj-lt"/>
                  <a:buAutoNum type="arabicPeriod"/>
                </a:pPr>
                <a:r>
                  <a:rPr lang="en-CA" dirty="0"/>
                  <a:t>Locate and load the file into the workspace of your choice. How many cities are there? How many in each group? </a:t>
                </a:r>
              </a:p>
              <a:p>
                <a:pPr marL="781200" lvl="1" indent="-457200">
                  <a:buFont typeface="+mj-lt"/>
                  <a:buAutoNum type="arabicPeriod"/>
                </a:pPr>
                <a:r>
                  <a:rPr lang="en-CA" dirty="0"/>
                  <a:t>Display summary population statistics for the cities, both overall and by group.</a:t>
                </a:r>
              </a:p>
              <a:p>
                <a:pPr marL="781200" lvl="1" indent="-457200">
                  <a:buFont typeface="+mj-lt"/>
                  <a:buAutoNum type="arabicPeriod"/>
                </a:pPr>
                <a:r>
                  <a:rPr lang="en-CA" dirty="0"/>
                  <a:t>Compute a 95% C.I. for the 1999 population mean using a SRS of size </a:t>
                </a:r>
                <a14:m>
                  <m:oMath xmlns:m="http://schemas.openxmlformats.org/officeDocument/2006/math">
                    <m:r>
                      <a:rPr lang="en-CA" i="1" dirty="0" smtClean="0">
                        <a:latin typeface="Cambria Math" panose="02040503050406030204" pitchFamily="18" charset="0"/>
                      </a:rPr>
                      <m:t>𝑛</m:t>
                    </m:r>
                    <m:r>
                      <a:rPr lang="en-CA" i="1" dirty="0" smtClean="0">
                        <a:latin typeface="Cambria Math" panose="02040503050406030204" pitchFamily="18" charset="0"/>
                      </a:rPr>
                      <m:t>=10</m:t>
                    </m:r>
                  </m:oMath>
                </a14:m>
                <a:r>
                  <a:rPr lang="en-CA" dirty="0"/>
                  <a:t>.  </a:t>
                </a:r>
              </a:p>
              <a:p>
                <a:pPr marL="781200" lvl="1" indent="-457200">
                  <a:buFont typeface="+mj-lt"/>
                  <a:buAutoNum type="arabicPeriod"/>
                </a:pPr>
                <a:r>
                  <a:rPr lang="en-CA" dirty="0"/>
                  <a:t>Compute a 95% C.I. for the 1999 population mean using a </a:t>
                </a:r>
                <a:r>
                  <a:rPr lang="en-CA" dirty="0" err="1"/>
                  <a:t>StS</a:t>
                </a:r>
                <a:r>
                  <a:rPr lang="en-CA" dirty="0"/>
                  <a:t> of size </a:t>
                </a:r>
                <a14:m>
                  <m:oMath xmlns:m="http://schemas.openxmlformats.org/officeDocument/2006/math">
                    <m:d>
                      <m:dPr>
                        <m:ctrlPr>
                          <a:rPr lang="en-CA" i="1" smtClean="0">
                            <a:latin typeface="Cambria Math" panose="02040503050406030204" pitchFamily="18" charset="0"/>
                          </a:rPr>
                        </m:ctrlPr>
                      </m:dPr>
                      <m:e>
                        <m:sSub>
                          <m:sSubPr>
                            <m:ctrlPr>
                              <a:rPr lang="en-CA" i="1" smtClean="0">
                                <a:latin typeface="Cambria Math" panose="02040503050406030204" pitchFamily="18" charset="0"/>
                              </a:rPr>
                            </m:ctrlPr>
                          </m:sSubPr>
                          <m:e>
                            <m:r>
                              <a:rPr lang="en-CA" b="0" i="1" smtClean="0">
                                <a:latin typeface="Cambria Math" panose="02040503050406030204" pitchFamily="18" charset="0"/>
                              </a:rPr>
                              <m:t>𝑛</m:t>
                            </m:r>
                          </m:e>
                          <m:sub>
                            <m:r>
                              <a:rPr lang="en-CA" b="0" i="1" smtClean="0">
                                <a:latin typeface="Cambria Math" panose="02040503050406030204" pitchFamily="18" charset="0"/>
                              </a:rPr>
                              <m:t>𝑠</m:t>
                            </m:r>
                          </m:sub>
                        </m:sSub>
                        <m:r>
                          <a:rPr lang="en-CA" b="0" i="1" smtClean="0">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𝑛</m:t>
                            </m:r>
                          </m:e>
                          <m:sub>
                            <m:r>
                              <a:rPr lang="en-CA" b="0" i="1" smtClean="0">
                                <a:latin typeface="Cambria Math" panose="02040503050406030204" pitchFamily="18" charset="0"/>
                              </a:rPr>
                              <m:t>𝑚</m:t>
                            </m:r>
                          </m:sub>
                        </m:sSub>
                        <m:r>
                          <a:rPr lang="en-CA" b="0" i="1" smtClean="0">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𝑛</m:t>
                            </m:r>
                          </m:e>
                          <m:sub>
                            <m:r>
                              <a:rPr lang="en-CA" b="0" i="1" smtClean="0">
                                <a:latin typeface="Cambria Math" panose="02040503050406030204" pitchFamily="18" charset="0"/>
                              </a:rPr>
                              <m:t>𝑙</m:t>
                            </m:r>
                          </m:sub>
                        </m:sSub>
                      </m:e>
                    </m:d>
                    <m:r>
                      <a:rPr lang="en-CA" b="0" i="1" smtClean="0">
                        <a:latin typeface="Cambria Math" panose="02040503050406030204" pitchFamily="18" charset="0"/>
                      </a:rPr>
                      <m:t>=(5,3,2)</m:t>
                    </m:r>
                  </m:oMath>
                </a14:m>
                <a:r>
                  <a:rPr lang="en-CA" dirty="0"/>
                  <a:t>.</a:t>
                </a:r>
              </a:p>
              <a:p>
                <a:pPr marL="781200" lvl="1" indent="-457200">
                  <a:buFont typeface="+mj-lt"/>
                  <a:buAutoNum type="arabicPeriod"/>
                </a:pPr>
                <a:r>
                  <a:rPr lang="en-CA" dirty="0"/>
                  <a:t>Compare the estimates with the true value. Are the results surprising? If not, could they have been?   </a:t>
                </a:r>
              </a:p>
            </p:txBody>
          </p:sp>
        </mc:Choice>
        <mc:Fallback>
          <p:sp>
            <p:nvSpPr>
              <p:cNvPr id="5" name="Content Placeholder 4">
                <a:extLst>
                  <a:ext uri="{FF2B5EF4-FFF2-40B4-BE49-F238E27FC236}">
                    <a16:creationId xmlns:a16="http://schemas.microsoft.com/office/drawing/2014/main" id="{F5F52E70-00C2-4E50-9BD9-4B9729BA823D}"/>
                  </a:ext>
                </a:extLst>
              </p:cNvPr>
              <p:cNvSpPr>
                <a:spLocks noGrp="1" noRot="1" noChangeAspect="1" noMove="1" noResize="1" noEditPoints="1" noAdjustHandles="1" noChangeArrowheads="1" noChangeShapeType="1" noTextEdit="1"/>
              </p:cNvSpPr>
              <p:nvPr>
                <p:ph idx="1"/>
              </p:nvPr>
            </p:nvSpPr>
            <p:spPr>
              <a:blipFill>
                <a:blip r:embed="rId2"/>
                <a:stretch>
                  <a:fillRect l="-806" t="-306" r="-806" b="-917"/>
                </a:stretch>
              </a:blipFill>
            </p:spPr>
            <p:txBody>
              <a:bodyPr/>
              <a:lstStyle/>
              <a:p>
                <a:r>
                  <a:rPr lang="en-US">
                    <a:noFill/>
                  </a:rPr>
                  <a:t> </a:t>
                </a:r>
              </a:p>
            </p:txBody>
          </p:sp>
        </mc:Fallback>
      </mc:AlternateContent>
    </p:spTree>
    <p:extLst>
      <p:ext uri="{BB962C8B-B14F-4D97-AF65-F5344CB8AC3E}">
        <p14:creationId xmlns:p14="http://schemas.microsoft.com/office/powerpoint/2010/main" val="2514808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DD5B842-DCD3-4B48-B78B-19F1ED680B98}"/>
              </a:ext>
            </a:extLst>
          </p:cNvPr>
          <p:cNvSpPr txBox="1"/>
          <p:nvPr/>
        </p:nvSpPr>
        <p:spPr>
          <a:xfrm>
            <a:off x="1667470" y="2613392"/>
            <a:ext cx="8857059" cy="461665"/>
          </a:xfrm>
          <a:prstGeom prst="rect">
            <a:avLst/>
          </a:prstGeom>
          <a:noFill/>
        </p:spPr>
        <p:txBody>
          <a:bodyPr wrap="square" rtlCol="0">
            <a:spAutoFit/>
          </a:bodyPr>
          <a:lstStyle/>
          <a:p>
            <a:pPr algn="ctr"/>
            <a:r>
              <a:rPr lang="en-US" sz="2400" b="1" dirty="0">
                <a:solidFill>
                  <a:schemeClr val="tx2"/>
                </a:solidFill>
                <a:latin typeface="Dagny OT" panose="020B0504020201020104" pitchFamily="34" charset="0"/>
                <a:ea typeface="Helvetica Light" charset="0"/>
                <a:cs typeface="Helvetica Light" charset="0"/>
              </a:rPr>
              <a:t>Supplemental Material</a:t>
            </a:r>
            <a:endParaRPr lang="en-US" b="1" dirty="0">
              <a:solidFill>
                <a:schemeClr val="tx2"/>
              </a:solidFill>
              <a:latin typeface="Dagny OT" panose="020B0504020201020104" pitchFamily="34" charset="0"/>
              <a:ea typeface="Helvetica Light" charset="0"/>
              <a:cs typeface="Helvetica Light" charset="0"/>
            </a:endParaRPr>
          </a:p>
        </p:txBody>
      </p:sp>
    </p:spTree>
    <p:extLst>
      <p:ext uri="{BB962C8B-B14F-4D97-AF65-F5344CB8AC3E}">
        <p14:creationId xmlns:p14="http://schemas.microsoft.com/office/powerpoint/2010/main" val="2267506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FC82-D118-4F46-863C-B5B866772A2C}"/>
              </a:ext>
            </a:extLst>
          </p:cNvPr>
          <p:cNvSpPr>
            <a:spLocks noGrp="1"/>
          </p:cNvSpPr>
          <p:nvPr>
            <p:ph type="title"/>
          </p:nvPr>
        </p:nvSpPr>
        <p:spPr/>
        <p:txBody>
          <a:bodyPr/>
          <a:lstStyle/>
          <a:p>
            <a:r>
              <a:rPr lang="en-US"/>
              <a:t>DECIDING FACTORS</a:t>
            </a:r>
          </a:p>
        </p:txBody>
      </p:sp>
      <p:sp>
        <p:nvSpPr>
          <p:cNvPr id="3" name="Content Placeholder 2">
            <a:extLst>
              <a:ext uri="{FF2B5EF4-FFF2-40B4-BE49-F238E27FC236}">
                <a16:creationId xmlns:a16="http://schemas.microsoft.com/office/drawing/2014/main" id="{9C4419B8-E278-F148-BDB0-41F841ABDD7B}"/>
              </a:ext>
            </a:extLst>
          </p:cNvPr>
          <p:cNvSpPr>
            <a:spLocks noGrp="1"/>
          </p:cNvSpPr>
          <p:nvPr>
            <p:ph idx="1"/>
          </p:nvPr>
        </p:nvSpPr>
        <p:spPr/>
        <p:txBody>
          <a:bodyPr/>
          <a:lstStyle/>
          <a:p>
            <a:r>
              <a:rPr lang="en-CA"/>
              <a:t>In some instances, information about the </a:t>
            </a:r>
            <a:r>
              <a:rPr lang="en-CA" b="1"/>
              <a:t>entire</a:t>
            </a:r>
            <a:r>
              <a:rPr lang="en-CA"/>
              <a:t> population is required in order to answer questions, whereas in others it is not necessary. The </a:t>
            </a:r>
            <a:r>
              <a:rPr lang="en-CA" b="1"/>
              <a:t>survey type</a:t>
            </a:r>
            <a:r>
              <a:rPr lang="en-CA"/>
              <a:t> depends on multiple factors:</a:t>
            </a:r>
          </a:p>
          <a:p>
            <a:pPr lvl="1"/>
            <a:r>
              <a:rPr lang="en-CA"/>
              <a:t>the type of question that needs to be answered;</a:t>
            </a:r>
          </a:p>
          <a:p>
            <a:pPr lvl="1"/>
            <a:r>
              <a:rPr lang="en-CA"/>
              <a:t>the required precision;</a:t>
            </a:r>
          </a:p>
          <a:p>
            <a:pPr lvl="1"/>
            <a:r>
              <a:rPr lang="en-CA"/>
              <a:t>the cost of surveying a unit;</a:t>
            </a:r>
          </a:p>
          <a:p>
            <a:pPr lvl="1"/>
            <a:r>
              <a:rPr lang="en-CA"/>
              <a:t>the time required to survey a unit;</a:t>
            </a:r>
          </a:p>
          <a:p>
            <a:pPr lvl="1"/>
            <a:r>
              <a:rPr lang="en-CA"/>
              <a:t>size of the population under investigation, and</a:t>
            </a:r>
          </a:p>
          <a:p>
            <a:pPr lvl="1"/>
            <a:r>
              <a:rPr lang="en-CA"/>
              <a:t>the prevalence of the attributes of interest.</a:t>
            </a:r>
          </a:p>
        </p:txBody>
      </p:sp>
    </p:spTree>
    <p:extLst>
      <p:ext uri="{BB962C8B-B14F-4D97-AF65-F5344CB8AC3E}">
        <p14:creationId xmlns:p14="http://schemas.microsoft.com/office/powerpoint/2010/main" val="3833966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FC82-D118-4F46-863C-B5B866772A2C}"/>
              </a:ext>
            </a:extLst>
          </p:cNvPr>
          <p:cNvSpPr>
            <a:spLocks noGrp="1"/>
          </p:cNvSpPr>
          <p:nvPr>
            <p:ph type="title"/>
          </p:nvPr>
        </p:nvSpPr>
        <p:spPr/>
        <p:txBody>
          <a:bodyPr/>
          <a:lstStyle/>
          <a:p>
            <a:r>
              <a:rPr lang="en-US"/>
              <a:t>STUDY/SURVEY STEPS</a:t>
            </a:r>
          </a:p>
        </p:txBody>
      </p:sp>
      <p:sp>
        <p:nvSpPr>
          <p:cNvPr id="3" name="Content Placeholder 2">
            <a:extLst>
              <a:ext uri="{FF2B5EF4-FFF2-40B4-BE49-F238E27FC236}">
                <a16:creationId xmlns:a16="http://schemas.microsoft.com/office/drawing/2014/main" id="{9C4419B8-E278-F148-BDB0-41F841ABDD7B}"/>
              </a:ext>
            </a:extLst>
          </p:cNvPr>
          <p:cNvSpPr>
            <a:spLocks noGrp="1"/>
          </p:cNvSpPr>
          <p:nvPr>
            <p:ph idx="1"/>
          </p:nvPr>
        </p:nvSpPr>
        <p:spPr/>
        <p:txBody>
          <a:bodyPr/>
          <a:lstStyle/>
          <a:p>
            <a:r>
              <a:rPr lang="en-CA" dirty="0"/>
              <a:t>Studies or surveys follow the same general steps:</a:t>
            </a:r>
          </a:p>
          <a:p>
            <a:pPr marL="781200" lvl="1" indent="-457200">
              <a:buFont typeface="+mj-lt"/>
              <a:buAutoNum type="arabicPeriod"/>
            </a:pPr>
            <a:r>
              <a:rPr lang="en-CA" dirty="0"/>
              <a:t>statement of objective</a:t>
            </a:r>
          </a:p>
          <a:p>
            <a:pPr marL="781200" lvl="1" indent="-457200">
              <a:buFont typeface="+mj-lt"/>
              <a:buAutoNum type="arabicPeriod"/>
            </a:pPr>
            <a:r>
              <a:rPr lang="en-CA" dirty="0"/>
              <a:t>selection of survey frame</a:t>
            </a:r>
          </a:p>
          <a:p>
            <a:pPr marL="781200" lvl="1" indent="-457200">
              <a:buFont typeface="+mj-lt"/>
              <a:buAutoNum type="arabicPeriod"/>
            </a:pPr>
            <a:r>
              <a:rPr lang="en-CA" dirty="0"/>
              <a:t>sampling design</a:t>
            </a:r>
          </a:p>
          <a:p>
            <a:pPr marL="781200" lvl="1" indent="-457200">
              <a:buFont typeface="+mj-lt"/>
              <a:buAutoNum type="arabicPeriod"/>
            </a:pPr>
            <a:r>
              <a:rPr lang="en-CA" dirty="0"/>
              <a:t>questionnaire design</a:t>
            </a:r>
          </a:p>
          <a:p>
            <a:pPr marL="781200" lvl="1" indent="-457200">
              <a:buFont typeface="+mj-lt"/>
              <a:buAutoNum type="arabicPeriod"/>
            </a:pPr>
            <a:r>
              <a:rPr lang="en-CA" dirty="0"/>
              <a:t>data collection</a:t>
            </a:r>
          </a:p>
          <a:p>
            <a:pPr marL="781200" lvl="1" indent="-457200">
              <a:buFont typeface="+mj-lt"/>
              <a:buAutoNum type="arabicPeriod"/>
            </a:pPr>
            <a:r>
              <a:rPr lang="en-CA" dirty="0"/>
              <a:t>data capture and coding</a:t>
            </a:r>
          </a:p>
          <a:p>
            <a:pPr indent="-306000"/>
            <a:endParaRPr lang="en-CA" sz="500" dirty="0"/>
          </a:p>
          <a:p>
            <a:pPr indent="-306000"/>
            <a:r>
              <a:rPr lang="en-CA" dirty="0"/>
              <a:t>The process is not always linear, but there is a definite movement from objective to dissemination.</a:t>
            </a:r>
          </a:p>
        </p:txBody>
      </p:sp>
      <p:sp>
        <p:nvSpPr>
          <p:cNvPr id="4" name="Content Placeholder 2">
            <a:extLst>
              <a:ext uri="{FF2B5EF4-FFF2-40B4-BE49-F238E27FC236}">
                <a16:creationId xmlns:a16="http://schemas.microsoft.com/office/drawing/2014/main" id="{8C84705A-DCFE-5444-A375-3B2CC8F25565}"/>
              </a:ext>
            </a:extLst>
          </p:cNvPr>
          <p:cNvSpPr txBox="1">
            <a:spLocks/>
          </p:cNvSpPr>
          <p:nvPr/>
        </p:nvSpPr>
        <p:spPr>
          <a:xfrm>
            <a:off x="5443627" y="1676628"/>
            <a:ext cx="4535484" cy="4140767"/>
          </a:xfrm>
          <a:prstGeom prst="rect">
            <a:avLst/>
          </a:prstGeom>
        </p:spPr>
        <p:txBody>
          <a:bodyPr vert="horz" lIns="91440" tIns="45720" rIns="91440" bIns="45720" rtlCol="0" anchor="ctr">
            <a:normAutofit/>
          </a:bodyPr>
          <a:lstStyle>
            <a:lvl1pPr marL="0" indent="0" algn="just"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781200" lvl="1" indent="-457200">
              <a:buFont typeface="+mj-lt"/>
              <a:buAutoNum type="arabicPeriod" startAt="7"/>
            </a:pPr>
            <a:r>
              <a:rPr lang="en-CA" dirty="0"/>
              <a:t>data processing and imputation</a:t>
            </a:r>
          </a:p>
          <a:p>
            <a:pPr marL="781200" lvl="1" indent="-457200">
              <a:buFont typeface="+mj-lt"/>
              <a:buAutoNum type="arabicPeriod" startAt="7"/>
            </a:pPr>
            <a:r>
              <a:rPr lang="en-CA" dirty="0"/>
              <a:t>estimation</a:t>
            </a:r>
          </a:p>
          <a:p>
            <a:pPr marL="781200" lvl="1" indent="-457200">
              <a:buFont typeface="+mj-lt"/>
              <a:buAutoNum type="arabicPeriod" startAt="7"/>
            </a:pPr>
            <a:r>
              <a:rPr lang="en-CA" dirty="0"/>
              <a:t>data analysis</a:t>
            </a:r>
          </a:p>
          <a:p>
            <a:pPr marL="781200" lvl="1" indent="-457200">
              <a:buFont typeface="+mj-lt"/>
              <a:buAutoNum type="arabicPeriod" startAt="7"/>
            </a:pPr>
            <a:r>
              <a:rPr lang="en-CA" dirty="0"/>
              <a:t>dissemination</a:t>
            </a:r>
          </a:p>
          <a:p>
            <a:pPr marL="781200" lvl="1" indent="-457200">
              <a:buFont typeface="+mj-lt"/>
              <a:buAutoNum type="arabicPeriod" startAt="7"/>
            </a:pPr>
            <a:r>
              <a:rPr lang="en-CA" dirty="0"/>
              <a:t>documentation</a:t>
            </a:r>
          </a:p>
        </p:txBody>
      </p:sp>
    </p:spTree>
    <p:extLst>
      <p:ext uri="{BB962C8B-B14F-4D97-AF65-F5344CB8AC3E}">
        <p14:creationId xmlns:p14="http://schemas.microsoft.com/office/powerpoint/2010/main" val="2498703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ECF2F-AB20-454E-B332-820EDCE80E14}"/>
              </a:ext>
            </a:extLst>
          </p:cNvPr>
          <p:cNvSpPr>
            <a:spLocks noGrp="1"/>
          </p:cNvSpPr>
          <p:nvPr>
            <p:ph type="title"/>
          </p:nvPr>
        </p:nvSpPr>
        <p:spPr/>
        <p:txBody>
          <a:bodyPr/>
          <a:lstStyle/>
          <a:p>
            <a:r>
              <a:rPr lang="en-US"/>
              <a:t>SURVEY FRAMES</a:t>
            </a:r>
          </a:p>
        </p:txBody>
      </p:sp>
      <p:sp>
        <p:nvSpPr>
          <p:cNvPr id="3" name="Content Placeholder 2">
            <a:extLst>
              <a:ext uri="{FF2B5EF4-FFF2-40B4-BE49-F238E27FC236}">
                <a16:creationId xmlns:a16="http://schemas.microsoft.com/office/drawing/2014/main" id="{680AA281-5F1F-E646-A0F8-D45F7E593CC5}"/>
              </a:ext>
            </a:extLst>
          </p:cNvPr>
          <p:cNvSpPr>
            <a:spLocks noGrp="1"/>
          </p:cNvSpPr>
          <p:nvPr>
            <p:ph idx="1"/>
          </p:nvPr>
        </p:nvSpPr>
        <p:spPr/>
        <p:txBody>
          <a:bodyPr/>
          <a:lstStyle/>
          <a:p>
            <a:r>
              <a:rPr lang="en-CA"/>
              <a:t>The </a:t>
            </a:r>
            <a:r>
              <a:rPr lang="en-CA" b="1"/>
              <a:t>frame</a:t>
            </a:r>
            <a:r>
              <a:rPr lang="en-CA"/>
              <a:t> provides the means of </a:t>
            </a:r>
            <a:r>
              <a:rPr lang="en-CA" b="1"/>
              <a:t>identifying</a:t>
            </a:r>
            <a:r>
              <a:rPr lang="en-CA"/>
              <a:t> and </a:t>
            </a:r>
            <a:r>
              <a:rPr lang="en-CA" b="1"/>
              <a:t>contacting</a:t>
            </a:r>
            <a:r>
              <a:rPr lang="en-CA"/>
              <a:t> the units of the study population. It is generally costly to create and to maintain (in fact, there are organisations and companies that specialise in building and/or selling such frames). </a:t>
            </a:r>
          </a:p>
          <a:p>
            <a:endParaRPr lang="en-CA" sz="500"/>
          </a:p>
          <a:p>
            <a:r>
              <a:rPr lang="en-CA"/>
              <a:t>Useful frames contain:</a:t>
            </a:r>
          </a:p>
          <a:p>
            <a:pPr lvl="1"/>
            <a:r>
              <a:rPr lang="en-CA"/>
              <a:t>identification data,</a:t>
            </a:r>
          </a:p>
          <a:p>
            <a:pPr lvl="1"/>
            <a:r>
              <a:rPr lang="en-CA"/>
              <a:t>contact data,</a:t>
            </a:r>
          </a:p>
          <a:p>
            <a:pPr lvl="1"/>
            <a:r>
              <a:rPr lang="en-CA"/>
              <a:t>classification data,</a:t>
            </a:r>
          </a:p>
          <a:p>
            <a:pPr lvl="1"/>
            <a:r>
              <a:rPr lang="en-CA"/>
              <a:t>maintenance data, and</a:t>
            </a:r>
          </a:p>
          <a:p>
            <a:pPr lvl="1"/>
            <a:r>
              <a:rPr lang="en-CA"/>
              <a:t>linkage data.</a:t>
            </a:r>
          </a:p>
        </p:txBody>
      </p:sp>
    </p:spTree>
    <p:extLst>
      <p:ext uri="{BB962C8B-B14F-4D97-AF65-F5344CB8AC3E}">
        <p14:creationId xmlns:p14="http://schemas.microsoft.com/office/powerpoint/2010/main" val="3725622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07D40-36F9-4748-AD75-39483014C573}"/>
              </a:ext>
            </a:extLst>
          </p:cNvPr>
          <p:cNvSpPr>
            <a:spLocks noGrp="1"/>
          </p:cNvSpPr>
          <p:nvPr>
            <p:ph type="title"/>
          </p:nvPr>
        </p:nvSpPr>
        <p:spPr/>
        <p:txBody>
          <a:bodyPr/>
          <a:lstStyle/>
          <a:p>
            <a:r>
              <a:rPr lang="en-US"/>
              <a:t>MODES OF DATA COLLECTION</a:t>
            </a:r>
          </a:p>
        </p:txBody>
      </p:sp>
      <p:sp>
        <p:nvSpPr>
          <p:cNvPr id="3" name="Content Placeholder 2">
            <a:extLst>
              <a:ext uri="{FF2B5EF4-FFF2-40B4-BE49-F238E27FC236}">
                <a16:creationId xmlns:a16="http://schemas.microsoft.com/office/drawing/2014/main" id="{B557E15A-89EF-9F47-BD45-F1B88470295C}"/>
              </a:ext>
            </a:extLst>
          </p:cNvPr>
          <p:cNvSpPr>
            <a:spLocks noGrp="1"/>
          </p:cNvSpPr>
          <p:nvPr>
            <p:ph idx="1"/>
          </p:nvPr>
        </p:nvSpPr>
        <p:spPr/>
        <p:txBody>
          <a:bodyPr>
            <a:normAutofit lnSpcReduction="10000"/>
          </a:bodyPr>
          <a:lstStyle/>
          <a:p>
            <a:pPr>
              <a:lnSpc>
                <a:spcPct val="110000"/>
              </a:lnSpc>
            </a:pPr>
            <a:r>
              <a:rPr lang="en-US" dirty="0"/>
              <a:t>Paper-based vs. computer-assisted</a:t>
            </a:r>
            <a:endParaRPr lang="en-US" sz="500" dirty="0"/>
          </a:p>
          <a:p>
            <a:pPr lvl="1">
              <a:lnSpc>
                <a:spcPct val="110000"/>
              </a:lnSpc>
            </a:pPr>
            <a:r>
              <a:rPr lang="en-CA" b="1" dirty="0"/>
              <a:t>self-administered questionnaires</a:t>
            </a:r>
            <a:r>
              <a:rPr lang="en-CA" dirty="0"/>
              <a:t> are used when the survey requires detailed information to allow the units to consult personal records; associated with high non-response rate.</a:t>
            </a:r>
          </a:p>
          <a:p>
            <a:pPr lvl="1">
              <a:lnSpc>
                <a:spcPct val="110000"/>
              </a:lnSpc>
            </a:pPr>
            <a:r>
              <a:rPr lang="en-CA" b="1" dirty="0"/>
              <a:t>interviewer-assisted questionnaires</a:t>
            </a:r>
            <a:r>
              <a:rPr lang="en-CA" dirty="0"/>
              <a:t> use well-trained interviewers to increase the response rate and overall quality of the data; face-to-face vs. telephone.</a:t>
            </a:r>
          </a:p>
          <a:p>
            <a:pPr lvl="1">
              <a:lnSpc>
                <a:spcPct val="110000"/>
              </a:lnSpc>
            </a:pPr>
            <a:r>
              <a:rPr lang="en-CA" b="1" dirty="0"/>
              <a:t>computer-assisted interviews</a:t>
            </a:r>
            <a:r>
              <a:rPr lang="en-CA" dirty="0"/>
              <a:t> combine data collection and data capture, which saves time.</a:t>
            </a:r>
          </a:p>
          <a:p>
            <a:pPr lvl="1">
              <a:lnSpc>
                <a:spcPct val="110000"/>
              </a:lnSpc>
            </a:pPr>
            <a:r>
              <a:rPr lang="en-CA" dirty="0"/>
              <a:t>unobtrusive direct observation</a:t>
            </a:r>
          </a:p>
          <a:p>
            <a:pPr lvl="1">
              <a:lnSpc>
                <a:spcPct val="110000"/>
              </a:lnSpc>
            </a:pPr>
            <a:r>
              <a:rPr lang="en-CA" dirty="0"/>
              <a:t>diaries to be filled (paper or electronic)</a:t>
            </a:r>
          </a:p>
          <a:p>
            <a:pPr lvl="1">
              <a:lnSpc>
                <a:spcPct val="110000"/>
              </a:lnSpc>
            </a:pPr>
            <a:r>
              <a:rPr lang="en-CA" dirty="0"/>
              <a:t>omnibus surveys</a:t>
            </a:r>
          </a:p>
          <a:p>
            <a:pPr lvl="1">
              <a:lnSpc>
                <a:spcPct val="110000"/>
              </a:lnSpc>
            </a:pPr>
            <a:r>
              <a:rPr lang="en-CA" dirty="0"/>
              <a:t>email, Internet, and social media</a:t>
            </a:r>
          </a:p>
        </p:txBody>
      </p:sp>
    </p:spTree>
    <p:extLst>
      <p:ext uri="{BB962C8B-B14F-4D97-AF65-F5344CB8AC3E}">
        <p14:creationId xmlns:p14="http://schemas.microsoft.com/office/powerpoint/2010/main" val="3007381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DD9B3-6314-C944-AB79-408DCD3E56FB}"/>
              </a:ext>
            </a:extLst>
          </p:cNvPr>
          <p:cNvSpPr>
            <a:spLocks noGrp="1"/>
          </p:cNvSpPr>
          <p:nvPr>
            <p:ph type="title"/>
          </p:nvPr>
        </p:nvSpPr>
        <p:spPr/>
        <p:txBody>
          <a:bodyPr/>
          <a:lstStyle/>
          <a:p>
            <a:r>
              <a:rPr lang="en-US"/>
              <a:t>NPS METHODS</a:t>
            </a:r>
          </a:p>
        </p:txBody>
      </p:sp>
      <p:sp>
        <p:nvSpPr>
          <p:cNvPr id="3" name="Content Placeholder 2">
            <a:extLst>
              <a:ext uri="{FF2B5EF4-FFF2-40B4-BE49-F238E27FC236}">
                <a16:creationId xmlns:a16="http://schemas.microsoft.com/office/drawing/2014/main" id="{D35792C5-4299-FA4C-B30C-53D61BEBB461}"/>
              </a:ext>
            </a:extLst>
          </p:cNvPr>
          <p:cNvSpPr>
            <a:spLocks noGrp="1"/>
          </p:cNvSpPr>
          <p:nvPr>
            <p:ph idx="1"/>
          </p:nvPr>
        </p:nvSpPr>
        <p:spPr/>
        <p:txBody>
          <a:bodyPr/>
          <a:lstStyle/>
          <a:p>
            <a:r>
              <a:rPr lang="en-US" b="1"/>
              <a:t>Haphazard </a:t>
            </a:r>
          </a:p>
          <a:p>
            <a:pPr lvl="1"/>
            <a:r>
              <a:rPr lang="en-US"/>
              <a:t>man on the street, depends on availability of units and interviewer bias</a:t>
            </a:r>
          </a:p>
          <a:p>
            <a:r>
              <a:rPr lang="en-US" b="1"/>
              <a:t>Volunteer</a:t>
            </a:r>
          </a:p>
          <a:p>
            <a:pPr lvl="1"/>
            <a:r>
              <a:rPr lang="en-US"/>
              <a:t>self-selection bias</a:t>
            </a:r>
          </a:p>
          <a:p>
            <a:r>
              <a:rPr lang="en-US" b="1"/>
              <a:t>Judgement </a:t>
            </a:r>
          </a:p>
          <a:p>
            <a:pPr lvl="1"/>
            <a:r>
              <a:rPr lang="en-US"/>
              <a:t>biased by inaccurate preconceptions about the target population</a:t>
            </a:r>
          </a:p>
          <a:p>
            <a:r>
              <a:rPr lang="en-US" b="1"/>
              <a:t>Quota </a:t>
            </a:r>
          </a:p>
          <a:p>
            <a:pPr lvl="1"/>
            <a:r>
              <a:rPr lang="en-US"/>
              <a:t>exit polling, ignores non-response bias</a:t>
            </a:r>
          </a:p>
        </p:txBody>
      </p:sp>
    </p:spTree>
    <p:extLst>
      <p:ext uri="{BB962C8B-B14F-4D97-AF65-F5344CB8AC3E}">
        <p14:creationId xmlns:p14="http://schemas.microsoft.com/office/powerpoint/2010/main" val="157576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DD9B3-6314-C944-AB79-408DCD3E56FB}"/>
              </a:ext>
            </a:extLst>
          </p:cNvPr>
          <p:cNvSpPr>
            <a:spLocks noGrp="1"/>
          </p:cNvSpPr>
          <p:nvPr>
            <p:ph type="title"/>
          </p:nvPr>
        </p:nvSpPr>
        <p:spPr/>
        <p:txBody>
          <a:bodyPr/>
          <a:lstStyle/>
          <a:p>
            <a:r>
              <a:rPr lang="en-US"/>
              <a:t>NPS METHODS</a:t>
            </a:r>
          </a:p>
        </p:txBody>
      </p:sp>
      <p:sp>
        <p:nvSpPr>
          <p:cNvPr id="3" name="Content Placeholder 2">
            <a:extLst>
              <a:ext uri="{FF2B5EF4-FFF2-40B4-BE49-F238E27FC236}">
                <a16:creationId xmlns:a16="http://schemas.microsoft.com/office/drawing/2014/main" id="{D35792C5-4299-FA4C-B30C-53D61BEBB461}"/>
              </a:ext>
            </a:extLst>
          </p:cNvPr>
          <p:cNvSpPr>
            <a:spLocks noGrp="1"/>
          </p:cNvSpPr>
          <p:nvPr>
            <p:ph idx="1"/>
          </p:nvPr>
        </p:nvSpPr>
        <p:spPr/>
        <p:txBody>
          <a:bodyPr/>
          <a:lstStyle/>
          <a:p>
            <a:r>
              <a:rPr lang="en-US" b="1" dirty="0"/>
              <a:t>Modified</a:t>
            </a:r>
          </a:p>
          <a:p>
            <a:pPr lvl="1"/>
            <a:r>
              <a:rPr lang="en-US" dirty="0"/>
              <a:t>starts probabilistic, switches to quota as a reaction to high non-response rates</a:t>
            </a:r>
          </a:p>
          <a:p>
            <a:r>
              <a:rPr lang="en-US" b="1" dirty="0"/>
              <a:t>Snowball</a:t>
            </a:r>
          </a:p>
          <a:p>
            <a:pPr lvl="1"/>
            <a:r>
              <a:rPr lang="en-US" dirty="0"/>
              <a:t>“pyramid” scheme</a:t>
            </a:r>
          </a:p>
          <a:p>
            <a:pPr lvl="1"/>
            <a:endParaRPr lang="en-US" sz="500" dirty="0"/>
          </a:p>
          <a:p>
            <a:r>
              <a:rPr lang="en-CA" dirty="0"/>
              <a:t>There are contexts where NPS methods might fit a client’s or an organization’s need (and that remains their decision to make, ultimately), but they must be informed of the drawbacks, and presented with some probabilistic alternatives.</a:t>
            </a:r>
          </a:p>
        </p:txBody>
      </p:sp>
    </p:spTree>
    <p:extLst>
      <p:ext uri="{BB962C8B-B14F-4D97-AF65-F5344CB8AC3E}">
        <p14:creationId xmlns:p14="http://schemas.microsoft.com/office/powerpoint/2010/main" val="2322195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66068B5-BAC8-4EB5-A514-00DCF2BC34B0}"/>
              </a:ext>
            </a:extLst>
          </p:cNvPr>
          <p:cNvSpPr>
            <a:spLocks noGrp="1"/>
          </p:cNvSpPr>
          <p:nvPr>
            <p:ph idx="4294967295"/>
          </p:nvPr>
        </p:nvSpPr>
        <p:spPr>
          <a:xfrm>
            <a:off x="581025" y="1716088"/>
            <a:ext cx="11029950" cy="4140200"/>
          </a:xfrm>
        </p:spPr>
        <p:txBody>
          <a:bodyPr>
            <a:normAutofit/>
          </a:bodyPr>
          <a:lstStyle/>
          <a:p>
            <a:pPr algn="ctr" fontAlgn="base"/>
            <a:r>
              <a:rPr lang="en-CA" dirty="0"/>
              <a:t>“</a:t>
            </a:r>
            <a:r>
              <a:rPr lang="en-US" dirty="0"/>
              <a:t>A Dartmouth graduate student used an MRI machine to study the brain activity of a salmon as it was shown photographs and asked questions. The most interesting thing about the study was not that a salmon was studied, but that the salmon was dead. Yep, a dead salmon purchased at a local market was put into the MRI machine, and some patterns were discovered. There were inevitably patterns—and they were invariably meaningless.” </a:t>
            </a:r>
          </a:p>
        </p:txBody>
      </p:sp>
      <p:sp>
        <p:nvSpPr>
          <p:cNvPr id="3" name="TextBox 2">
            <a:extLst>
              <a:ext uri="{FF2B5EF4-FFF2-40B4-BE49-F238E27FC236}">
                <a16:creationId xmlns:a16="http://schemas.microsoft.com/office/drawing/2014/main" id="{BE7DFC35-813C-F143-B353-0D9C51AD5025}"/>
              </a:ext>
            </a:extLst>
          </p:cNvPr>
          <p:cNvSpPr txBox="1"/>
          <p:nvPr/>
        </p:nvSpPr>
        <p:spPr>
          <a:xfrm>
            <a:off x="4552336" y="0"/>
            <a:ext cx="7639664" cy="369332"/>
          </a:xfrm>
          <a:prstGeom prst="rect">
            <a:avLst/>
          </a:prstGeom>
          <a:noFill/>
        </p:spPr>
        <p:txBody>
          <a:bodyPr wrap="square" rtlCol="0">
            <a:spAutoFit/>
          </a:bodyPr>
          <a:lstStyle/>
          <a:p>
            <a:pPr algn="r"/>
            <a:r>
              <a:rPr lang="en-US" dirty="0">
                <a:solidFill>
                  <a:schemeClr val="tx2"/>
                </a:solidFill>
                <a:latin typeface="Dagny OT" panose="020B0504020201020104" pitchFamily="34" charset="77"/>
              </a:rPr>
              <a:t>[G. Smith, </a:t>
            </a:r>
            <a:r>
              <a:rPr lang="en-CA" dirty="0">
                <a:latin typeface="Dagny OT" panose="020B0504020201020104" pitchFamily="34" charset="77"/>
                <a:hlinkClick r:id="rId2"/>
              </a:rPr>
              <a:t>The Exaggerated Promise of So-Called Unbiased Data Mining</a:t>
            </a:r>
            <a:r>
              <a:rPr lang="en-US" dirty="0">
                <a:solidFill>
                  <a:schemeClr val="tx2"/>
                </a:solidFill>
                <a:latin typeface="Dagny OT" panose="020B0504020201020104" pitchFamily="34" charset="77"/>
              </a:rPr>
              <a:t>]</a:t>
            </a:r>
          </a:p>
        </p:txBody>
      </p:sp>
    </p:spTree>
    <p:extLst>
      <p:ext uri="{BB962C8B-B14F-4D97-AF65-F5344CB8AC3E}">
        <p14:creationId xmlns:p14="http://schemas.microsoft.com/office/powerpoint/2010/main" val="4018631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7D127-9C70-A245-8CBB-6B1A723E9A3B}"/>
              </a:ext>
            </a:extLst>
          </p:cNvPr>
          <p:cNvSpPr>
            <a:spLocks noGrp="1"/>
          </p:cNvSpPr>
          <p:nvPr>
            <p:ph type="title"/>
          </p:nvPr>
        </p:nvSpPr>
        <p:spPr/>
        <p:txBody>
          <a:bodyPr/>
          <a:lstStyle/>
          <a:p>
            <a:r>
              <a:rPr lang="en-US" dirty="0"/>
              <a:t>BASIC MATHEMATICAL CONCEPTS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2C7A869-E30C-EE49-9F19-A49BD72C0D00}"/>
                  </a:ext>
                </a:extLst>
              </p:cNvPr>
              <p:cNvSpPr>
                <a:spLocks noGrp="1"/>
              </p:cNvSpPr>
              <p:nvPr>
                <p:ph idx="1"/>
              </p:nvPr>
            </p:nvSpPr>
            <p:spPr/>
            <p:txBody>
              <a:bodyPr/>
              <a:lstStyle/>
              <a:p>
                <a:r>
                  <a:rPr lang="en-US" dirty="0"/>
                  <a:t>Consider a finite population </a:t>
                </a:r>
                <a14:m>
                  <m:oMath xmlns:m="http://schemas.openxmlformats.org/officeDocument/2006/math">
                    <m:r>
                      <a:rPr lang="en-US" i="1" smtClean="0">
                        <a:latin typeface="Cambria Math" panose="02040503050406030204" pitchFamily="18" charset="0"/>
                        <a:ea typeface="Cambria Math" panose="02040503050406030204" pitchFamily="18" charset="0"/>
                      </a:rPr>
                      <m:t>𝒰</m:t>
                    </m:r>
                  </m:oMath>
                </a14:m>
                <a:r>
                  <a:rPr lang="en-US" dirty="0"/>
                  <a:t>, with </a:t>
                </a:r>
                <a14:m>
                  <m:oMath xmlns:m="http://schemas.openxmlformats.org/officeDocument/2006/math">
                    <m:r>
                      <a:rPr lang="en-CA" i="1">
                        <a:latin typeface="Cambria Math" panose="02040503050406030204" pitchFamily="18" charset="0"/>
                      </a:rPr>
                      <m:t>𝑁</m:t>
                    </m:r>
                    <m:r>
                      <a:rPr lang="en-CA" i="1">
                        <a:latin typeface="Cambria Math" panose="02040503050406030204" pitchFamily="18" charset="0"/>
                      </a:rPr>
                      <m:t> </m:t>
                    </m:r>
                  </m:oMath>
                </a14:m>
                <a:r>
                  <a:rPr lang="en-US" dirty="0"/>
                  <a:t>units and measurements </a:t>
                </a:r>
                <a14:m>
                  <m:oMath xmlns:m="http://schemas.openxmlformats.org/officeDocument/2006/math">
                    <m:d>
                      <m:dPr>
                        <m:begChr m:val="{"/>
                        <m:endChr m:val="}"/>
                        <m:ctrlPr>
                          <a:rPr lang="en-US" i="1" smtClean="0">
                            <a:latin typeface="Cambria Math" panose="02040503050406030204" pitchFamily="18" charset="0"/>
                          </a:rPr>
                        </m:ctrlPr>
                      </m:dPr>
                      <m:e>
                        <m:sSub>
                          <m:sSubPr>
                            <m:ctrlPr>
                              <a:rPr lang="en-US" i="1" smtClean="0">
                                <a:latin typeface="Cambria Math" panose="02040503050406030204" pitchFamily="18" charset="0"/>
                              </a:rPr>
                            </m:ctrlPr>
                          </m:sSubPr>
                          <m:e>
                            <m:r>
                              <a:rPr lang="en-CA" b="0" i="1" smtClean="0">
                                <a:latin typeface="Cambria Math" panose="02040503050406030204" pitchFamily="18" charset="0"/>
                              </a:rPr>
                              <m:t>𝑢</m:t>
                            </m:r>
                          </m:e>
                          <m:sub>
                            <m:r>
                              <a:rPr lang="en-CA" b="0" i="1" smtClean="0">
                                <a:latin typeface="Cambria Math" panose="02040503050406030204" pitchFamily="18" charset="0"/>
                              </a:rPr>
                              <m:t>1</m:t>
                            </m:r>
                          </m:sub>
                        </m:sSub>
                        <m:r>
                          <a:rPr lang="en-CA" b="0" i="1" smtClean="0">
                            <a:latin typeface="Cambria Math" panose="02040503050406030204" pitchFamily="18" charset="0"/>
                          </a:rPr>
                          <m:t>,…,</m:t>
                        </m:r>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b="0" i="1" smtClean="0">
                                <a:latin typeface="Cambria Math" panose="02040503050406030204" pitchFamily="18" charset="0"/>
                              </a:rPr>
                              <m:t>𝑁</m:t>
                            </m:r>
                          </m:sub>
                        </m:sSub>
                      </m:e>
                    </m:d>
                  </m:oMath>
                </a14:m>
                <a:r>
                  <a:rPr lang="en-US" dirty="0"/>
                  <a:t>.</a:t>
                </a:r>
              </a:p>
              <a:p>
                <a:endParaRPr lang="en-US" sz="500" dirty="0"/>
              </a:p>
              <a:p>
                <a:r>
                  <a:rPr lang="en-US" dirty="0"/>
                  <a:t>The </a:t>
                </a:r>
                <a:r>
                  <a:rPr lang="en-US" b="1" dirty="0"/>
                  <a:t>mean</a:t>
                </a:r>
                <a:r>
                  <a:rPr lang="en-US" dirty="0"/>
                  <a:t> and </a:t>
                </a:r>
                <a:r>
                  <a:rPr lang="en-US" b="1" dirty="0"/>
                  <a:t>variance</a:t>
                </a:r>
                <a:r>
                  <a:rPr lang="en-US" dirty="0"/>
                  <a:t> of the population for the variable of interest are given by  </a:t>
                </a:r>
              </a:p>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𝜇</m:t>
                      </m:r>
                      <m:r>
                        <a:rPr lang="en-CA" b="0" i="1" smtClean="0">
                          <a:latin typeface="Cambria Math" panose="02040503050406030204" pitchFamily="18" charset="0"/>
                          <a:ea typeface="Cambria Math" panose="02040503050406030204" pitchFamily="18" charset="0"/>
                        </a:rPr>
                        <m:t>=</m:t>
                      </m:r>
                      <m:f>
                        <m:fPr>
                          <m:ctrlPr>
                            <a:rPr lang="en-CA" b="0" i="1" smtClean="0">
                              <a:latin typeface="Cambria Math" panose="02040503050406030204" pitchFamily="18" charset="0"/>
                              <a:ea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1</m:t>
                          </m:r>
                        </m:num>
                        <m:den>
                          <m:r>
                            <a:rPr lang="en-CA" b="0" i="1" smtClean="0">
                              <a:latin typeface="Cambria Math" panose="02040503050406030204" pitchFamily="18" charset="0"/>
                              <a:ea typeface="Cambria Math" panose="02040503050406030204" pitchFamily="18" charset="0"/>
                            </a:rPr>
                            <m:t>𝑁</m:t>
                          </m:r>
                        </m:den>
                      </m:f>
                      <m:nary>
                        <m:naryPr>
                          <m:chr m:val="∑"/>
                          <m:ctrlPr>
                            <a:rPr lang="en-CA" b="0" i="1" smtClean="0">
                              <a:latin typeface="Cambria Math" panose="02040503050406030204" pitchFamily="18" charset="0"/>
                              <a:ea typeface="Cambria Math" panose="02040503050406030204" pitchFamily="18" charset="0"/>
                            </a:rPr>
                          </m:ctrlPr>
                        </m:naryPr>
                        <m:sub>
                          <m:r>
                            <m:rPr>
                              <m:brk m:alnAt="23"/>
                            </m:rPr>
                            <a:rPr lang="en-CA" b="0" i="1" smtClean="0">
                              <a:latin typeface="Cambria Math" panose="02040503050406030204" pitchFamily="18" charset="0"/>
                              <a:ea typeface="Cambria Math" panose="02040503050406030204" pitchFamily="18" charset="0"/>
                            </a:rPr>
                            <m:t>𝑗</m:t>
                          </m:r>
                          <m:r>
                            <a:rPr lang="en-CA" b="0" i="1" smtClean="0">
                              <a:latin typeface="Cambria Math" panose="02040503050406030204" pitchFamily="18" charset="0"/>
                              <a:ea typeface="Cambria Math" panose="02040503050406030204" pitchFamily="18" charset="0"/>
                            </a:rPr>
                            <m:t>=1</m:t>
                          </m:r>
                        </m:sub>
                        <m:sup>
                          <m:r>
                            <a:rPr lang="en-CA" b="0" i="1" smtClean="0">
                              <a:latin typeface="Cambria Math" panose="02040503050406030204" pitchFamily="18" charset="0"/>
                              <a:ea typeface="Cambria Math" panose="02040503050406030204" pitchFamily="18" charset="0"/>
                            </a:rPr>
                            <m:t>𝑁</m:t>
                          </m:r>
                        </m:sup>
                        <m:e>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b="0" i="1" smtClean="0">
                                  <a:latin typeface="Cambria Math" panose="02040503050406030204" pitchFamily="18" charset="0"/>
                                </a:rPr>
                                <m:t>𝑗</m:t>
                              </m:r>
                            </m:sub>
                          </m:sSub>
                        </m:e>
                      </m:nary>
                      <m:r>
                        <a:rPr lang="en-CA" b="0" i="0" smtClean="0">
                          <a:latin typeface="Cambria Math" panose="02040503050406030204" pitchFamily="18" charset="0"/>
                          <a:ea typeface="Cambria Math" panose="02040503050406030204" pitchFamily="18" charset="0"/>
                        </a:rPr>
                        <m:t>,      </m:t>
                      </m:r>
                      <m:sSup>
                        <m:sSupPr>
                          <m:ctrlPr>
                            <a:rPr lang="en-CA" b="0" i="1" smtClean="0">
                              <a:latin typeface="Cambria Math" panose="02040503050406030204" pitchFamily="18" charset="0"/>
                              <a:ea typeface="Cambria Math" panose="02040503050406030204" pitchFamily="18" charset="0"/>
                            </a:rPr>
                          </m:ctrlPr>
                        </m:sSupPr>
                        <m:e>
                          <m:r>
                            <a:rPr lang="en-CA" b="0" i="1" smtClean="0">
                              <a:latin typeface="Cambria Math" panose="02040503050406030204" pitchFamily="18" charset="0"/>
                              <a:ea typeface="Cambria Math" panose="02040503050406030204" pitchFamily="18" charset="0"/>
                            </a:rPr>
                            <m:t>𝜎</m:t>
                          </m:r>
                        </m:e>
                        <m:sup>
                          <m:r>
                            <a:rPr lang="en-CA" b="0" i="1" smtClean="0">
                              <a:latin typeface="Cambria Math" panose="02040503050406030204" pitchFamily="18" charset="0"/>
                              <a:ea typeface="Cambria Math" panose="02040503050406030204" pitchFamily="18" charset="0"/>
                            </a:rPr>
                            <m:t>2</m:t>
                          </m:r>
                        </m:sup>
                      </m:sSup>
                      <m:r>
                        <a:rPr lang="en-CA" b="0" i="1" smtClean="0">
                          <a:latin typeface="Cambria Math" panose="02040503050406030204" pitchFamily="18" charset="0"/>
                          <a:ea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CA" i="1">
                              <a:latin typeface="Cambria Math" panose="02040503050406030204" pitchFamily="18" charset="0"/>
                              <a:ea typeface="Cambria Math" panose="02040503050406030204" pitchFamily="18" charset="0"/>
                            </a:rPr>
                            <m:t>𝑁</m:t>
                          </m:r>
                        </m:den>
                      </m:f>
                      <m:nary>
                        <m:naryPr>
                          <m:chr m:val="∑"/>
                          <m:ctrlPr>
                            <a:rPr lang="en-CA" i="1" smtClean="0">
                              <a:latin typeface="Cambria Math" panose="02040503050406030204" pitchFamily="18" charset="0"/>
                              <a:ea typeface="Cambria Math" panose="02040503050406030204" pitchFamily="18" charset="0"/>
                            </a:rPr>
                          </m:ctrlPr>
                        </m:naryPr>
                        <m:sub>
                          <m:r>
                            <m:rPr>
                              <m:brk m:alnAt="23"/>
                            </m:rPr>
                            <a:rPr lang="en-CA" b="0" i="1" smtClean="0">
                              <a:latin typeface="Cambria Math" panose="02040503050406030204" pitchFamily="18" charset="0"/>
                              <a:ea typeface="Cambria Math" panose="02040503050406030204" pitchFamily="18" charset="0"/>
                            </a:rPr>
                            <m:t>𝑗</m:t>
                          </m:r>
                          <m:r>
                            <a:rPr lang="en-CA" b="0" i="1" smtClean="0">
                              <a:latin typeface="Cambria Math" panose="02040503050406030204" pitchFamily="18" charset="0"/>
                              <a:ea typeface="Cambria Math" panose="02040503050406030204" pitchFamily="18" charset="0"/>
                            </a:rPr>
                            <m:t>=1</m:t>
                          </m:r>
                        </m:sub>
                        <m:sup>
                          <m:r>
                            <a:rPr lang="en-CA" b="0" i="1" smtClean="0">
                              <a:latin typeface="Cambria Math" panose="02040503050406030204" pitchFamily="18" charset="0"/>
                              <a:ea typeface="Cambria Math" panose="02040503050406030204" pitchFamily="18" charset="0"/>
                            </a:rPr>
                            <m:t>𝑁</m:t>
                          </m:r>
                        </m:sup>
                        <m:e>
                          <m:sSup>
                            <m:sSupPr>
                              <m:ctrlPr>
                                <a:rPr lang="en-CA" i="1" smtClean="0">
                                  <a:latin typeface="Cambria Math" panose="02040503050406030204" pitchFamily="18" charset="0"/>
                                  <a:ea typeface="Cambria Math" panose="02040503050406030204" pitchFamily="18" charset="0"/>
                                </a:rPr>
                              </m:ctrlPr>
                            </m:sSupPr>
                            <m:e>
                              <m:d>
                                <m:dPr>
                                  <m:ctrlPr>
                                    <a:rPr lang="en-CA" i="1" smtClean="0">
                                      <a:latin typeface="Cambria Math" panose="02040503050406030204" pitchFamily="18" charset="0"/>
                                      <a:ea typeface="Cambria Math" panose="02040503050406030204" pitchFamily="18" charset="0"/>
                                    </a:rPr>
                                  </m:ctrlPr>
                                </m:dPr>
                                <m:e>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i="1">
                                          <a:latin typeface="Cambria Math" panose="02040503050406030204" pitchFamily="18" charset="0"/>
                                        </a:rPr>
                                        <m:t>𝑗</m:t>
                                      </m:r>
                                    </m:sub>
                                  </m:sSub>
                                  <m:r>
                                    <a:rPr lang="en-CA" b="0" i="1" smtClean="0">
                                      <a:latin typeface="Cambria Math" panose="02040503050406030204" pitchFamily="18" charset="0"/>
                                    </a:rPr>
                                    <m:t>−</m:t>
                                  </m:r>
                                  <m:r>
                                    <a:rPr lang="en-US" i="1">
                                      <a:latin typeface="Cambria Math" panose="02040503050406030204" pitchFamily="18" charset="0"/>
                                      <a:ea typeface="Cambria Math" panose="02040503050406030204" pitchFamily="18" charset="0"/>
                                    </a:rPr>
                                    <m:t>𝜇</m:t>
                                  </m:r>
                                </m:e>
                              </m:d>
                            </m:e>
                            <m:sup>
                              <m:r>
                                <a:rPr lang="en-CA" b="0" i="1" smtClean="0">
                                  <a:latin typeface="Cambria Math" panose="02040503050406030204" pitchFamily="18" charset="0"/>
                                  <a:ea typeface="Cambria Math" panose="02040503050406030204" pitchFamily="18" charset="0"/>
                                </a:rPr>
                                <m:t>2</m:t>
                              </m:r>
                            </m:sup>
                          </m:sSup>
                          <m:r>
                            <a:rPr lang="en-CA" b="0" i="1" smtClean="0">
                              <a:latin typeface="Cambria Math" panose="02040503050406030204" pitchFamily="18" charset="0"/>
                              <a:ea typeface="Cambria Math" panose="02040503050406030204" pitchFamily="18" charset="0"/>
                            </a:rPr>
                            <m:t>.</m:t>
                          </m:r>
                        </m:e>
                      </m:nary>
                    </m:oMath>
                  </m:oMathPara>
                </a14:m>
                <a:endParaRPr lang="en-US" dirty="0"/>
              </a:p>
              <a:p>
                <a:r>
                  <a:rPr lang="en-US" dirty="0"/>
                  <a:t>If </a:t>
                </a:r>
                <a14:m>
                  <m:oMath xmlns:m="http://schemas.openxmlformats.org/officeDocument/2006/math">
                    <m:r>
                      <a:rPr lang="en-US" i="1" smtClean="0">
                        <a:latin typeface="Cambria Math" panose="02040503050406030204" pitchFamily="18" charset="0"/>
                        <a:ea typeface="Cambria Math" panose="02040503050406030204" pitchFamily="18" charset="0"/>
                      </a:rPr>
                      <m:t>𝒴</m:t>
                    </m:r>
                    <m:r>
                      <a:rPr lang="en-US" i="1" smtClean="0">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𝒰</m:t>
                    </m:r>
                  </m:oMath>
                </a14:m>
                <a:r>
                  <a:rPr lang="en-US" dirty="0"/>
                  <a:t> is a </a:t>
                </a:r>
                <a:r>
                  <a:rPr lang="en-US" b="1" dirty="0"/>
                  <a:t>sample</a:t>
                </a:r>
                <a:r>
                  <a:rPr lang="en-US" dirty="0"/>
                  <a:t> of the population with </a:t>
                </a:r>
                <a14:m>
                  <m:oMath xmlns:m="http://schemas.openxmlformats.org/officeDocument/2006/math">
                    <m:r>
                      <a:rPr lang="en-US" i="1" dirty="0" smtClean="0">
                        <a:latin typeface="Cambria Math" panose="02040503050406030204" pitchFamily="18" charset="0"/>
                      </a:rPr>
                      <m:t>𝑛</m:t>
                    </m:r>
                  </m:oMath>
                </a14:m>
                <a:r>
                  <a:rPr lang="en-US" dirty="0"/>
                  <a:t> units and measurements </a:t>
                </a:r>
                <a14:m>
                  <m:oMath xmlns:m="http://schemas.openxmlformats.org/officeDocument/2006/math">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CA" i="1">
                                <a:latin typeface="Cambria Math" panose="02040503050406030204" pitchFamily="18" charset="0"/>
                              </a:rPr>
                              <m:t>1</m:t>
                            </m:r>
                          </m:sub>
                        </m:sSub>
                        <m:r>
                          <a:rPr lang="en-CA"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e>
                    </m:d>
                  </m:oMath>
                </a14:m>
                <a:r>
                  <a:rPr lang="en-US" dirty="0"/>
                  <a:t>, then the </a:t>
                </a:r>
                <a:r>
                  <a:rPr lang="en-US" b="1" dirty="0"/>
                  <a:t>sample mean</a:t>
                </a:r>
                <a:r>
                  <a:rPr lang="en-US" dirty="0"/>
                  <a:t> and </a:t>
                </a:r>
                <a:r>
                  <a:rPr lang="en-US" b="1" dirty="0"/>
                  <a:t>sample variance</a:t>
                </a:r>
                <a:r>
                  <a:rPr lang="en-US" dirty="0"/>
                  <a:t> are given by </a:t>
                </a:r>
              </a:p>
              <a:p>
                <a:pPr/>
                <a14:m>
                  <m:oMathPara xmlns:m="http://schemas.openxmlformats.org/officeDocument/2006/math">
                    <m:oMathParaPr>
                      <m:jc m:val="centerGroup"/>
                    </m:oMathParaPr>
                    <m:oMath xmlns:m="http://schemas.openxmlformats.org/officeDocument/2006/math">
                      <m:acc>
                        <m:accPr>
                          <m:chr m:val="̅"/>
                          <m:ctrlPr>
                            <a:rPr lang="en-US" i="1" smtClean="0">
                              <a:latin typeface="Cambria Math" panose="02040503050406030204" pitchFamily="18" charset="0"/>
                              <a:ea typeface="Cambria Math" panose="02040503050406030204" pitchFamily="18" charset="0"/>
                            </a:rPr>
                          </m:ctrlPr>
                        </m:accPr>
                        <m:e>
                          <m:r>
                            <a:rPr lang="en-US" b="0" i="1" smtClean="0">
                              <a:latin typeface="Cambria Math" panose="02040503050406030204" pitchFamily="18" charset="0"/>
                              <a:ea typeface="Cambria Math" panose="02040503050406030204" pitchFamily="18" charset="0"/>
                            </a:rPr>
                            <m:t>𝑦</m:t>
                          </m:r>
                        </m:e>
                      </m:acc>
                      <m:r>
                        <a:rPr lang="en-CA" i="1">
                          <a:latin typeface="Cambria Math" panose="02040503050406030204" pitchFamily="18" charset="0"/>
                          <a:ea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US" b="0" i="1" smtClean="0">
                              <a:latin typeface="Cambria Math" panose="02040503050406030204" pitchFamily="18" charset="0"/>
                              <a:ea typeface="Cambria Math" panose="02040503050406030204" pitchFamily="18" charset="0"/>
                            </a:rPr>
                            <m:t>𝑛</m:t>
                          </m:r>
                        </m:den>
                      </m:f>
                      <m:nary>
                        <m:naryPr>
                          <m:chr m:val="∑"/>
                          <m:ctrlPr>
                            <a:rPr lang="en-CA" i="1">
                              <a:latin typeface="Cambria Math" panose="02040503050406030204" pitchFamily="18" charset="0"/>
                              <a:ea typeface="Cambria Math" panose="02040503050406030204" pitchFamily="18" charset="0"/>
                            </a:rPr>
                          </m:ctrlPr>
                        </m:naryPr>
                        <m:sub>
                          <m:r>
                            <a:rPr lang="en-US" b="0" i="1" smtClean="0">
                              <a:latin typeface="Cambria Math" panose="02040503050406030204" pitchFamily="18" charset="0"/>
                              <a:ea typeface="Cambria Math" panose="02040503050406030204" pitchFamily="18" charset="0"/>
                            </a:rPr>
                            <m:t>𝑖</m:t>
                          </m:r>
                          <m:r>
                            <a:rPr lang="en-CA" i="1">
                              <a:latin typeface="Cambria Math" panose="02040503050406030204" pitchFamily="18" charset="0"/>
                              <a:ea typeface="Cambria Math" panose="02040503050406030204" pitchFamily="18" charset="0"/>
                            </a:rPr>
                            <m:t>=1</m:t>
                          </m:r>
                        </m:sub>
                        <m:sup>
                          <m:r>
                            <a:rPr lang="en-US" b="0" i="1" smtClean="0">
                              <a:latin typeface="Cambria Math" panose="02040503050406030204" pitchFamily="18" charset="0"/>
                              <a:ea typeface="Cambria Math" panose="02040503050406030204" pitchFamily="18" charset="0"/>
                            </a:rPr>
                            <m:t>𝑛</m:t>
                          </m:r>
                        </m:sup>
                        <m:e>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m:t>
                              </m:r>
                            </m:sub>
                          </m:sSub>
                        </m:e>
                      </m:nary>
                      <m:r>
                        <a:rPr lang="en-CA">
                          <a:latin typeface="Cambria Math" panose="02040503050406030204" pitchFamily="18" charset="0"/>
                          <a:ea typeface="Cambria Math" panose="02040503050406030204" pitchFamily="18" charset="0"/>
                        </a:rPr>
                        <m:t>,      </m:t>
                      </m:r>
                      <m:sSup>
                        <m:sSupPr>
                          <m:ctrlPr>
                            <a:rPr lang="en-CA" i="1">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𝑠</m:t>
                          </m:r>
                        </m:e>
                        <m:sup>
                          <m:r>
                            <a:rPr lang="en-CA" i="1">
                              <a:latin typeface="Cambria Math" panose="02040503050406030204" pitchFamily="18" charset="0"/>
                              <a:ea typeface="Cambria Math" panose="02040503050406030204" pitchFamily="18" charset="0"/>
                            </a:rPr>
                            <m:t>2</m:t>
                          </m:r>
                        </m:sup>
                      </m:sSup>
                      <m:r>
                        <a:rPr lang="en-CA" i="1">
                          <a:latin typeface="Cambria Math" panose="02040503050406030204" pitchFamily="18" charset="0"/>
                          <a:ea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US" b="0" i="1" smtClean="0">
                              <a:latin typeface="Cambria Math" panose="02040503050406030204" pitchFamily="18" charset="0"/>
                              <a:ea typeface="Cambria Math" panose="02040503050406030204" pitchFamily="18" charset="0"/>
                            </a:rPr>
                            <m:t>𝑛</m:t>
                          </m:r>
                          <m:r>
                            <a:rPr lang="en-US" b="0" i="1" smtClean="0">
                              <a:latin typeface="Cambria Math" panose="02040503050406030204" pitchFamily="18" charset="0"/>
                              <a:ea typeface="Cambria Math" panose="02040503050406030204" pitchFamily="18" charset="0"/>
                            </a:rPr>
                            <m:t>−1</m:t>
                          </m:r>
                        </m:den>
                      </m:f>
                      <m:nary>
                        <m:naryPr>
                          <m:chr m:val="∑"/>
                          <m:ctrlPr>
                            <a:rPr lang="en-CA" i="1">
                              <a:latin typeface="Cambria Math" panose="02040503050406030204" pitchFamily="18" charset="0"/>
                              <a:ea typeface="Cambria Math" panose="02040503050406030204" pitchFamily="18" charset="0"/>
                            </a:rPr>
                          </m:ctrlPr>
                        </m:naryPr>
                        <m:sub>
                          <m:r>
                            <a:rPr lang="en-US" b="0" i="1" smtClean="0">
                              <a:latin typeface="Cambria Math" panose="02040503050406030204" pitchFamily="18" charset="0"/>
                              <a:ea typeface="Cambria Math" panose="02040503050406030204" pitchFamily="18" charset="0"/>
                            </a:rPr>
                            <m:t>𝑖</m:t>
                          </m:r>
                          <m:r>
                            <a:rPr lang="en-CA" i="1">
                              <a:latin typeface="Cambria Math" panose="02040503050406030204" pitchFamily="18" charset="0"/>
                              <a:ea typeface="Cambria Math" panose="02040503050406030204" pitchFamily="18" charset="0"/>
                            </a:rPr>
                            <m:t>=1</m:t>
                          </m:r>
                        </m:sub>
                        <m:sup>
                          <m:r>
                            <a:rPr lang="en-US" b="0" i="1" smtClean="0">
                              <a:latin typeface="Cambria Math" panose="02040503050406030204" pitchFamily="18" charset="0"/>
                              <a:ea typeface="Cambria Math" panose="02040503050406030204" pitchFamily="18" charset="0"/>
                            </a:rPr>
                            <m:t>𝑛</m:t>
                          </m:r>
                        </m:sup>
                        <m:e>
                          <m:sSup>
                            <m:sSupPr>
                              <m:ctrlPr>
                                <a:rPr lang="en-CA" i="1">
                                  <a:latin typeface="Cambria Math" panose="02040503050406030204" pitchFamily="18" charset="0"/>
                                  <a:ea typeface="Cambria Math" panose="02040503050406030204" pitchFamily="18" charset="0"/>
                                </a:rPr>
                              </m:ctrlPr>
                            </m:sSupPr>
                            <m:e>
                              <m:d>
                                <m:dPr>
                                  <m:ctrlPr>
                                    <a:rPr lang="en-CA" i="1">
                                      <a:latin typeface="Cambria Math" panose="02040503050406030204" pitchFamily="18" charset="0"/>
                                      <a:ea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m:t>
                                      </m:r>
                                    </m:sub>
                                  </m:sSub>
                                  <m:r>
                                    <a:rPr lang="en-CA" i="1">
                                      <a:latin typeface="Cambria Math" panose="02040503050406030204" pitchFamily="18" charset="0"/>
                                    </a:rPr>
                                    <m:t>−</m:t>
                                  </m:r>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𝑦</m:t>
                                      </m:r>
                                    </m:e>
                                  </m:acc>
                                </m:e>
                              </m:d>
                            </m:e>
                            <m:sup>
                              <m:r>
                                <a:rPr lang="en-CA" i="1">
                                  <a:latin typeface="Cambria Math" panose="02040503050406030204" pitchFamily="18" charset="0"/>
                                  <a:ea typeface="Cambria Math" panose="02040503050406030204" pitchFamily="18" charset="0"/>
                                </a:rPr>
                                <m:t>2</m:t>
                              </m:r>
                            </m:sup>
                          </m:sSup>
                          <m:r>
                            <a:rPr lang="en-CA" i="1">
                              <a:latin typeface="Cambria Math" panose="02040503050406030204" pitchFamily="18" charset="0"/>
                              <a:ea typeface="Cambria Math" panose="02040503050406030204" pitchFamily="18" charset="0"/>
                            </a:rPr>
                            <m:t>.</m:t>
                          </m:r>
                        </m:e>
                      </m:nary>
                    </m:oMath>
                  </m:oMathPara>
                </a14:m>
                <a:endParaRPr lang="en-US" dirty="0"/>
              </a:p>
            </p:txBody>
          </p:sp>
        </mc:Choice>
        <mc:Fallback xmlns="">
          <p:sp>
            <p:nvSpPr>
              <p:cNvPr id="3" name="Content Placeholder 2">
                <a:extLst>
                  <a:ext uri="{FF2B5EF4-FFF2-40B4-BE49-F238E27FC236}">
                    <a16:creationId xmlns:a16="http://schemas.microsoft.com/office/drawing/2014/main" id="{E2C7A869-E30C-EE49-9F19-A49BD72C0D00}"/>
                  </a:ext>
                </a:extLst>
              </p:cNvPr>
              <p:cNvSpPr>
                <a:spLocks noGrp="1" noRot="1" noChangeAspect="1" noMove="1" noResize="1" noEditPoints="1" noAdjustHandles="1" noChangeArrowheads="1" noChangeShapeType="1" noTextEdit="1"/>
              </p:cNvSpPr>
              <p:nvPr>
                <p:ph idx="1"/>
              </p:nvPr>
            </p:nvSpPr>
            <p:spPr>
              <a:blipFill>
                <a:blip r:embed="rId2"/>
                <a:stretch>
                  <a:fillRect l="-829" t="-3387" r="-829"/>
                </a:stretch>
              </a:blipFill>
            </p:spPr>
            <p:txBody>
              <a:bodyPr/>
              <a:lstStyle/>
              <a:p>
                <a:r>
                  <a:rPr lang="en-US">
                    <a:noFill/>
                  </a:rPr>
                  <a:t> </a:t>
                </a:r>
              </a:p>
            </p:txBody>
          </p:sp>
        </mc:Fallback>
      </mc:AlternateContent>
    </p:spTree>
    <p:extLst>
      <p:ext uri="{BB962C8B-B14F-4D97-AF65-F5344CB8AC3E}">
        <p14:creationId xmlns:p14="http://schemas.microsoft.com/office/powerpoint/2010/main" val="2973859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7D127-9C70-A245-8CBB-6B1A723E9A3B}"/>
              </a:ext>
            </a:extLst>
          </p:cNvPr>
          <p:cNvSpPr>
            <a:spLocks noGrp="1"/>
          </p:cNvSpPr>
          <p:nvPr>
            <p:ph type="title"/>
          </p:nvPr>
        </p:nvSpPr>
        <p:spPr/>
        <p:txBody>
          <a:bodyPr/>
          <a:lstStyle/>
          <a:p>
            <a:r>
              <a:rPr lang="en-US" dirty="0"/>
              <a:t>BASIC MATHEMATICAL CONCEPTS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2C7A869-E30C-EE49-9F19-A49BD72C0D00}"/>
                  </a:ext>
                </a:extLst>
              </p:cNvPr>
              <p:cNvSpPr>
                <a:spLocks noGrp="1"/>
              </p:cNvSpPr>
              <p:nvPr>
                <p:ph idx="1"/>
              </p:nvPr>
            </p:nvSpPr>
            <p:spPr/>
            <p:txBody>
              <a:bodyPr/>
              <a:lstStyle/>
              <a:p>
                <a:r>
                  <a:rPr lang="en-US" dirty="0"/>
                  <a:t>Let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𝑋</m:t>
                        </m:r>
                      </m:e>
                      <m:sub>
                        <m:r>
                          <a:rPr lang="en-CA" i="1">
                            <a:latin typeface="Cambria Math" panose="02040503050406030204" pitchFamily="18" charset="0"/>
                          </a:rPr>
                          <m:t>1</m:t>
                        </m:r>
                      </m:sub>
                    </m:sSub>
                    <m:r>
                      <a:rPr lang="en-CA"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𝑛</m:t>
                        </m:r>
                      </m:sub>
                    </m:sSub>
                  </m:oMath>
                </a14:m>
                <a:r>
                  <a:rPr lang="en-US" dirty="0"/>
                  <a:t> be </a:t>
                </a:r>
                <a:r>
                  <a:rPr lang="en-US" b="1" dirty="0"/>
                  <a:t>random variables</a:t>
                </a:r>
                <a:r>
                  <a:rPr lang="en-US" dirty="0"/>
                  <a:t>,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𝑏</m:t>
                        </m:r>
                      </m:e>
                      <m:sub>
                        <m:r>
                          <a:rPr lang="en-CA" i="1">
                            <a:latin typeface="Cambria Math" panose="02040503050406030204" pitchFamily="18" charset="0"/>
                          </a:rPr>
                          <m:t>1</m:t>
                        </m:r>
                      </m:sub>
                    </m:sSub>
                    <m:r>
                      <a:rPr lang="en-CA"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𝑏</m:t>
                        </m:r>
                      </m:e>
                      <m:sub>
                        <m:r>
                          <a:rPr lang="en-US" i="1">
                            <a:latin typeface="Cambria Math" panose="02040503050406030204" pitchFamily="18" charset="0"/>
                          </a:rPr>
                          <m:t>𝑛</m:t>
                        </m:r>
                      </m:sub>
                    </m:sSub>
                    <m:r>
                      <a:rPr lang="en-US" i="1" smtClean="0">
                        <a:latin typeface="Cambria Math" panose="02040503050406030204" pitchFamily="18" charset="0"/>
                        <a:ea typeface="Cambria Math" panose="02040503050406030204" pitchFamily="18" charset="0"/>
                      </a:rPr>
                      <m:t>∈</m:t>
                    </m:r>
                    <m:r>
                      <a:rPr lang="en-US" i="1" smtClean="0">
                        <a:latin typeface="Cambria Math" panose="02040503050406030204" pitchFamily="18" charset="0"/>
                        <a:ea typeface="Cambria Math" panose="02040503050406030204" pitchFamily="18" charset="0"/>
                      </a:rPr>
                      <m:t>ℝ</m:t>
                    </m:r>
                  </m:oMath>
                </a14:m>
                <a:r>
                  <a:rPr lang="en-US" dirty="0"/>
                  <a:t>, and </a:t>
                </a:r>
                <a14:m>
                  <m:oMath xmlns:m="http://schemas.openxmlformats.org/officeDocument/2006/math">
                    <m:r>
                      <m:rPr>
                        <m:nor/>
                      </m:rPr>
                      <a:rPr lang="en-US" i="0" dirty="0" smtClean="0">
                        <a:latin typeface="Cambria Math" panose="02040503050406030204" pitchFamily="18" charset="0"/>
                      </a:rPr>
                      <m:t>E</m:t>
                    </m:r>
                  </m:oMath>
                </a14:m>
                <a:r>
                  <a:rPr lang="en-US" dirty="0"/>
                  <a:t>, </a:t>
                </a:r>
                <a14:m>
                  <m:oMath xmlns:m="http://schemas.openxmlformats.org/officeDocument/2006/math">
                    <m:r>
                      <m:rPr>
                        <m:nor/>
                      </m:rPr>
                      <a:rPr lang="en-US" i="0" dirty="0" smtClean="0">
                        <a:latin typeface="Cambria Math" panose="02040503050406030204" pitchFamily="18" charset="0"/>
                      </a:rPr>
                      <m:t>V</m:t>
                    </m:r>
                  </m:oMath>
                </a14:m>
                <a:r>
                  <a:rPr lang="en-US" dirty="0"/>
                  <a:t>, </a:t>
                </a:r>
                <a14:m>
                  <m:oMath xmlns:m="http://schemas.openxmlformats.org/officeDocument/2006/math">
                    <m:r>
                      <m:rPr>
                        <m:nor/>
                      </m:rPr>
                      <a:rPr lang="en-US" i="0" dirty="0" smtClean="0">
                        <a:latin typeface="Cambria Math" panose="02040503050406030204" pitchFamily="18" charset="0"/>
                      </a:rPr>
                      <m:t>Cov</m:t>
                    </m:r>
                  </m:oMath>
                </a14:m>
                <a:r>
                  <a:rPr lang="en-US" dirty="0"/>
                  <a:t> be the </a:t>
                </a:r>
                <a:r>
                  <a:rPr lang="en-US" b="1" dirty="0"/>
                  <a:t>expectation</a:t>
                </a:r>
                <a:r>
                  <a:rPr lang="en-US" dirty="0"/>
                  <a:t>, </a:t>
                </a:r>
                <a:r>
                  <a:rPr lang="en-US" b="1" dirty="0"/>
                  <a:t>variance</a:t>
                </a:r>
                <a:r>
                  <a:rPr lang="en-US" dirty="0"/>
                  <a:t>, and </a:t>
                </a:r>
                <a:r>
                  <a:rPr lang="en-US" b="1" dirty="0"/>
                  <a:t>covariance</a:t>
                </a:r>
                <a:r>
                  <a:rPr lang="en-US" dirty="0"/>
                  <a:t> operators, respectively, i.e.: </a:t>
                </a:r>
              </a:p>
              <a:p>
                <a:pPr marL="342900" indent="-342900" algn="l">
                  <a:buFont typeface="Wingdings" panose="05000000000000000000" pitchFamily="2" charset="2"/>
                  <a:buChar char="§"/>
                </a:pPr>
                <a14:m>
                  <m:oMath xmlns:m="http://schemas.openxmlformats.org/officeDocument/2006/math">
                    <m:r>
                      <m:rPr>
                        <m:nor/>
                      </m:rPr>
                      <a:rPr lang="en-US" sz="2000" dirty="0">
                        <a:latin typeface="Cambria Math" panose="02040503050406030204" pitchFamily="18" charset="0"/>
                      </a:rPr>
                      <m:t>E</m:t>
                    </m:r>
                    <m:d>
                      <m:dPr>
                        <m:ctrlPr>
                          <a:rPr lang="en-US" sz="2000" i="1" dirty="0" smtClean="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b="0" i="1" smtClean="0">
                                <a:latin typeface="Cambria Math" panose="02040503050406030204" pitchFamily="18" charset="0"/>
                              </a:rPr>
                              <m:t>𝑖</m:t>
                            </m:r>
                          </m:sub>
                        </m:sSub>
                      </m:e>
                    </m:d>
                    <m:r>
                      <a:rPr lang="en-US" sz="2000" b="0" i="1" dirty="0" smtClean="0">
                        <a:latin typeface="Cambria Math" panose="02040503050406030204" pitchFamily="18" charset="0"/>
                      </a:rPr>
                      <m:t>=</m:t>
                    </m:r>
                    <m:sSub>
                      <m:sSubPr>
                        <m:ctrlPr>
                          <a:rPr lang="en-US" sz="2000" b="0" i="1" dirty="0" smtClean="0">
                            <a:latin typeface="Cambria Math" panose="02040503050406030204" pitchFamily="18" charset="0"/>
                          </a:rPr>
                        </m:ctrlPr>
                      </m:sSubPr>
                      <m:e>
                        <m:r>
                          <a:rPr lang="en-US" sz="2000" b="0" i="1" dirty="0" smtClean="0">
                            <a:latin typeface="Cambria Math" panose="02040503050406030204" pitchFamily="18" charset="0"/>
                            <a:ea typeface="Cambria Math" panose="02040503050406030204" pitchFamily="18" charset="0"/>
                          </a:rPr>
                          <m:t>𝜇</m:t>
                        </m:r>
                      </m:e>
                      <m:sub>
                        <m:r>
                          <a:rPr lang="en-US" sz="2000" b="0" i="1" dirty="0" smtClean="0">
                            <a:latin typeface="Cambria Math" panose="02040503050406030204" pitchFamily="18" charset="0"/>
                          </a:rPr>
                          <m:t>𝑖</m:t>
                        </m:r>
                      </m:sub>
                    </m:sSub>
                  </m:oMath>
                </a14:m>
                <a:endParaRPr lang="en-US" sz="2000" b="0" i="1" dirty="0">
                  <a:latin typeface="Cambria Math" panose="02040503050406030204" pitchFamily="18" charset="0"/>
                </a:endParaRPr>
              </a:p>
              <a:p>
                <a:pPr marL="342900" indent="-342900" algn="l">
                  <a:buFont typeface="Wingdings" panose="05000000000000000000" pitchFamily="2" charset="2"/>
                  <a:buChar char="§"/>
                </a:pPr>
                <a14:m>
                  <m:oMath xmlns:m="http://schemas.openxmlformats.org/officeDocument/2006/math">
                    <m:r>
                      <m:rPr>
                        <m:nor/>
                      </m:rPr>
                      <a:rPr lang="en-US" sz="2000" dirty="0">
                        <a:latin typeface="Cambria Math" panose="02040503050406030204" pitchFamily="18" charset="0"/>
                      </a:rPr>
                      <m:t>Cov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b="0" i="1" smtClean="0">
                                <a:latin typeface="Cambria Math" panose="02040503050406030204" pitchFamily="18" charset="0"/>
                              </a:rPr>
                              <m:t>,</m:t>
                            </m:r>
                            <m:r>
                              <a:rPr lang="en-US" sz="2000" i="1">
                                <a:latin typeface="Cambria Math" panose="02040503050406030204" pitchFamily="18" charset="0"/>
                              </a:rPr>
                              <m:t>𝑋</m:t>
                            </m:r>
                          </m:e>
                          <m:sub>
                            <m:r>
                              <a:rPr lang="en-US" sz="2000" i="1">
                                <a:latin typeface="Cambria Math" panose="02040503050406030204" pitchFamily="18" charset="0"/>
                              </a:rPr>
                              <m:t>𝑗</m:t>
                            </m:r>
                          </m:sub>
                        </m:sSub>
                      </m:e>
                    </m:d>
                    <m:r>
                      <a:rPr lang="en-US" sz="2000" i="1">
                        <a:latin typeface="Cambria Math" panose="02040503050406030204" pitchFamily="18" charset="0"/>
                      </a:rPr>
                      <m:t>=</m:t>
                    </m:r>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𝑗</m:t>
                            </m:r>
                          </m:sub>
                        </m:sSub>
                      </m:e>
                    </m:d>
                    <m:r>
                      <a:rPr lang="en-US" sz="2000" i="1">
                        <a:latin typeface="Cambria Math" panose="02040503050406030204" pitchFamily="18" charset="0"/>
                      </a:rPr>
                      <m:t>−</m:t>
                    </m:r>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𝑗</m:t>
                            </m:r>
                          </m:sub>
                        </m:sSub>
                      </m:e>
                    </m:d>
                  </m:oMath>
                </a14:m>
                <a:endParaRPr lang="en-US" sz="2000" i="1" dirty="0">
                  <a:latin typeface="Cambria Math" panose="02040503050406030204" pitchFamily="18" charset="0"/>
                </a:endParaRPr>
              </a:p>
              <a:p>
                <a:pPr marL="342900" indent="-342900" algn="l">
                  <a:buFont typeface="Wingdings" panose="05000000000000000000" pitchFamily="2" charset="2"/>
                  <a:buChar char="§"/>
                </a:pPr>
                <a14:m>
                  <m:oMath xmlns:m="http://schemas.openxmlformats.org/officeDocument/2006/math">
                    <m:r>
                      <m:rPr>
                        <m:nor/>
                      </m:rPr>
                      <a:rPr lang="en-US" sz="2000" dirty="0">
                        <a:latin typeface="Cambria Math" panose="02040503050406030204" pitchFamily="18" charset="0"/>
                      </a:rPr>
                      <m:t>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r>
                      <a:rPr lang="en-US" sz="2000" i="1" dirty="0">
                        <a:latin typeface="Cambria Math" panose="02040503050406030204" pitchFamily="18" charset="0"/>
                      </a:rPr>
                      <m:t>=</m:t>
                    </m:r>
                    <m:r>
                      <m:rPr>
                        <m:nor/>
                      </m:rPr>
                      <a:rPr lang="en-US" sz="2000" dirty="0">
                        <a:latin typeface="Cambria Math" panose="02040503050406030204" pitchFamily="18" charset="0"/>
                      </a:rPr>
                      <m:t>Cov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b="0" i="1" smtClean="0">
                                <a:latin typeface="Cambria Math" panose="02040503050406030204" pitchFamily="18" charset="0"/>
                              </a:rPr>
                              <m:t>,</m:t>
                            </m:r>
                            <m:r>
                              <a:rPr lang="en-US" sz="2000" i="1">
                                <a:latin typeface="Cambria Math" panose="02040503050406030204" pitchFamily="18" charset="0"/>
                              </a:rPr>
                              <m:t>𝑋</m:t>
                            </m:r>
                          </m:e>
                          <m:sub>
                            <m:r>
                              <a:rPr lang="en-US" sz="2000" b="0" i="1" smtClean="0">
                                <a:latin typeface="Cambria Math" panose="02040503050406030204" pitchFamily="18" charset="0"/>
                              </a:rPr>
                              <m:t>𝑖</m:t>
                            </m:r>
                          </m:sub>
                        </m:sSub>
                      </m:e>
                    </m:d>
                    <m:r>
                      <a:rPr lang="en-US" sz="2000" i="1" dirty="0">
                        <a:latin typeface="Cambria Math" panose="02040503050406030204" pitchFamily="18" charset="0"/>
                      </a:rPr>
                      <m:t>=</m:t>
                    </m:r>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Sup>
                          <m:sSubSupPr>
                            <m:ctrlPr>
                              <a:rPr lang="en-US" sz="2000" i="1" dirty="0">
                                <a:latin typeface="Cambria Math" panose="02040503050406030204" pitchFamily="18" charset="0"/>
                              </a:rPr>
                            </m:ctrlPr>
                          </m:sSubSupPr>
                          <m:e>
                            <m:r>
                              <a:rPr lang="en-US" sz="2000" i="1" dirty="0">
                                <a:latin typeface="Cambria Math" panose="02040503050406030204" pitchFamily="18" charset="0"/>
                              </a:rPr>
                              <m:t>𝑋</m:t>
                            </m:r>
                          </m:e>
                          <m:sub>
                            <m:r>
                              <a:rPr lang="en-US" sz="2000" i="1" dirty="0">
                                <a:latin typeface="Cambria Math" panose="02040503050406030204" pitchFamily="18" charset="0"/>
                              </a:rPr>
                              <m:t>𝑖</m:t>
                            </m:r>
                          </m:sub>
                          <m:sup>
                            <m:r>
                              <a:rPr lang="en-US" sz="2000" i="1" dirty="0">
                                <a:latin typeface="Cambria Math" panose="02040503050406030204" pitchFamily="18" charset="0"/>
                              </a:rPr>
                              <m:t>2</m:t>
                            </m:r>
                          </m:sup>
                        </m:sSubSup>
                      </m:e>
                    </m:d>
                    <m:r>
                      <a:rPr lang="en-US" sz="2000" i="1">
                        <a:latin typeface="Cambria Math" panose="02040503050406030204" pitchFamily="18" charset="0"/>
                      </a:rPr>
                      <m:t>−</m:t>
                    </m:r>
                    <m:sSup>
                      <m:sSupPr>
                        <m:ctrlPr>
                          <a:rPr lang="en-US" sz="2000" i="1">
                            <a:latin typeface="Cambria Math" panose="02040503050406030204" pitchFamily="18" charset="0"/>
                          </a:rPr>
                        </m:ctrlPr>
                      </m:sSupPr>
                      <m:e>
                        <m:r>
                          <m:rPr>
                            <m:nor/>
                          </m:rPr>
                          <a:rPr lang="en-US" sz="2000" dirty="0">
                            <a:latin typeface="Cambria Math" panose="02040503050406030204" pitchFamily="18" charset="0"/>
                          </a:rPr>
                          <m:t>E</m:t>
                        </m:r>
                      </m:e>
                      <m:sup>
                        <m:r>
                          <a:rPr lang="en-US" sz="2000" i="1">
                            <a:latin typeface="Cambria Math" panose="02040503050406030204" pitchFamily="18" charset="0"/>
                          </a:rPr>
                          <m:t>2</m:t>
                        </m:r>
                      </m:sup>
                    </m:sSup>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r>
                      <a:rPr lang="en-US" sz="2000" i="1">
                        <a:latin typeface="Cambria Math" panose="02040503050406030204" pitchFamily="18" charset="0"/>
                      </a:rPr>
                      <m:t>=</m:t>
                    </m:r>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Sup>
                          <m:sSubSupPr>
                            <m:ctrlPr>
                              <a:rPr lang="en-US" sz="2000" i="1" dirty="0">
                                <a:latin typeface="Cambria Math" panose="02040503050406030204" pitchFamily="18" charset="0"/>
                              </a:rPr>
                            </m:ctrlPr>
                          </m:sSubSupPr>
                          <m:e>
                            <m:r>
                              <a:rPr lang="en-US" sz="2000" i="1" dirty="0">
                                <a:latin typeface="Cambria Math" panose="02040503050406030204" pitchFamily="18" charset="0"/>
                              </a:rPr>
                              <m:t>𝑋</m:t>
                            </m:r>
                          </m:e>
                          <m:sub>
                            <m:r>
                              <a:rPr lang="en-US" sz="2000" i="1" dirty="0">
                                <a:latin typeface="Cambria Math" panose="02040503050406030204" pitchFamily="18" charset="0"/>
                              </a:rPr>
                              <m:t>𝑖</m:t>
                            </m:r>
                          </m:sub>
                          <m:sup>
                            <m:r>
                              <a:rPr lang="en-US" sz="2000" i="1" dirty="0">
                                <a:latin typeface="Cambria Math" panose="02040503050406030204" pitchFamily="18" charset="0"/>
                              </a:rPr>
                              <m:t>2</m:t>
                            </m:r>
                          </m:sup>
                        </m:sSubSup>
                      </m:e>
                    </m:d>
                    <m:r>
                      <a:rPr lang="en-US" sz="2000" i="1" dirty="0">
                        <a:latin typeface="Cambria Math" panose="02040503050406030204" pitchFamily="18" charset="0"/>
                      </a:rPr>
                      <m:t>−</m:t>
                    </m:r>
                    <m:sSubSup>
                      <m:sSubSupPr>
                        <m:ctrlPr>
                          <a:rPr lang="en-US" sz="2000" i="1" dirty="0">
                            <a:latin typeface="Cambria Math" panose="02040503050406030204" pitchFamily="18" charset="0"/>
                          </a:rPr>
                        </m:ctrlPr>
                      </m:sSubSupPr>
                      <m:e>
                        <m:r>
                          <a:rPr lang="en-US" sz="2000" i="1" dirty="0">
                            <a:latin typeface="Cambria Math" panose="02040503050406030204" pitchFamily="18" charset="0"/>
                            <a:ea typeface="Cambria Math" panose="02040503050406030204" pitchFamily="18" charset="0"/>
                          </a:rPr>
                          <m:t>𝜇</m:t>
                        </m:r>
                      </m:e>
                      <m:sub>
                        <m:r>
                          <a:rPr lang="en-US" sz="2000" i="1" dirty="0">
                            <a:latin typeface="Cambria Math" panose="02040503050406030204" pitchFamily="18" charset="0"/>
                          </a:rPr>
                          <m:t>𝑖</m:t>
                        </m:r>
                      </m:sub>
                      <m:sup>
                        <m:r>
                          <a:rPr lang="en-US" sz="2000" i="1" dirty="0">
                            <a:latin typeface="Cambria Math" panose="02040503050406030204" pitchFamily="18" charset="0"/>
                          </a:rPr>
                          <m:t>2</m:t>
                        </m:r>
                      </m:sup>
                    </m:sSubSup>
                    <m:r>
                      <a:rPr lang="en-US" sz="2000" b="0" i="1" dirty="0" smtClean="0">
                        <a:latin typeface="Cambria Math" panose="02040503050406030204" pitchFamily="18" charset="0"/>
                      </a:rPr>
                      <m:t>=</m:t>
                    </m:r>
                    <m:sSubSup>
                      <m:sSubSupPr>
                        <m:ctrlPr>
                          <a:rPr lang="en-US" sz="2000" i="1" dirty="0">
                            <a:latin typeface="Cambria Math" panose="02040503050406030204" pitchFamily="18" charset="0"/>
                          </a:rPr>
                        </m:ctrlPr>
                      </m:sSubSupPr>
                      <m:e>
                        <m:r>
                          <a:rPr lang="en-US" sz="2000" i="1" dirty="0">
                            <a:latin typeface="Cambria Math" panose="02040503050406030204" pitchFamily="18" charset="0"/>
                            <a:ea typeface="Cambria Math" panose="02040503050406030204" pitchFamily="18" charset="0"/>
                          </a:rPr>
                          <m:t>𝜎</m:t>
                        </m:r>
                      </m:e>
                      <m:sub>
                        <m:r>
                          <a:rPr lang="en-US" sz="2000" i="1" dirty="0">
                            <a:latin typeface="Cambria Math" panose="02040503050406030204" pitchFamily="18" charset="0"/>
                          </a:rPr>
                          <m:t>𝑖</m:t>
                        </m:r>
                      </m:sub>
                      <m:sup>
                        <m:r>
                          <a:rPr lang="en-US" sz="2000" i="1" dirty="0">
                            <a:latin typeface="Cambria Math" panose="02040503050406030204" pitchFamily="18" charset="0"/>
                          </a:rPr>
                          <m:t>2</m:t>
                        </m:r>
                      </m:sup>
                    </m:sSubSup>
                  </m:oMath>
                </a14:m>
                <a:r>
                  <a:rPr lang="en-US" sz="2000" dirty="0"/>
                  <a:t>  and </a:t>
                </a:r>
              </a:p>
              <a:p>
                <a:pPr marL="342900" indent="-342900" algn="l">
                  <a:buFont typeface="Wingdings" panose="05000000000000000000" pitchFamily="2" charset="2"/>
                  <a:buChar char="§"/>
                </a:pPr>
                <a:endParaRPr lang="en-US" sz="500" dirty="0"/>
              </a:p>
              <a:p>
                <a:pPr algn="l"/>
                <a14:m>
                  <m:oMathPara xmlns:m="http://schemas.openxmlformats.org/officeDocument/2006/math">
                    <m:oMathParaPr>
                      <m:jc m:val="center"/>
                    </m:oMathParaPr>
                    <m:oMath xmlns:m="http://schemas.openxmlformats.org/officeDocument/2006/math">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nary>
                            <m:naryPr>
                              <m:chr m:val="∑"/>
                              <m:limLoc m:val="subSup"/>
                              <m:ctrlPr>
                                <a:rPr lang="en-US" sz="2000" i="1" dirty="0" smtClean="0">
                                  <a:latin typeface="Cambria Math" panose="02040503050406030204" pitchFamily="18" charset="0"/>
                                </a:rPr>
                              </m:ctrlPr>
                            </m:naryPr>
                            <m:sub>
                              <m:r>
                                <m:rPr>
                                  <m:brk m:alnAt="23"/>
                                </m:rPr>
                                <a:rPr lang="en-US" sz="2000" b="0" i="1" dirty="0" smtClean="0">
                                  <a:latin typeface="Cambria Math" panose="02040503050406030204" pitchFamily="18" charset="0"/>
                                </a:rPr>
                                <m:t>𝑖</m:t>
                              </m:r>
                              <m:r>
                                <a:rPr lang="en-US" sz="2000" b="0" i="1" dirty="0" smtClean="0">
                                  <a:latin typeface="Cambria Math" panose="02040503050406030204" pitchFamily="18" charset="0"/>
                                </a:rPr>
                                <m:t>=1</m:t>
                              </m:r>
                            </m:sub>
                            <m:sup>
                              <m:r>
                                <a:rPr lang="en-US" sz="2000" b="0" i="1" dirty="0" smtClean="0">
                                  <a:latin typeface="Cambria Math" panose="02040503050406030204" pitchFamily="18" charset="0"/>
                                </a:rPr>
                                <m:t>𝑛</m:t>
                              </m:r>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b="0" i="1" smtClean="0">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nary>
                        </m:e>
                      </m:d>
                      <m:r>
                        <a:rPr lang="en-US" sz="2000" i="1" dirty="0">
                          <a:latin typeface="Cambria Math" panose="02040503050406030204" pitchFamily="18" charset="0"/>
                        </a:rPr>
                        <m:t>=</m:t>
                      </m:r>
                      <m:nary>
                        <m:naryPr>
                          <m:chr m:val="∑"/>
                          <m:limLoc m:val="subSup"/>
                          <m:ctrlPr>
                            <a:rPr lang="en-US" sz="2000" i="1" dirty="0" smtClean="0">
                              <a:latin typeface="Cambria Math" panose="02040503050406030204" pitchFamily="18" charset="0"/>
                            </a:rPr>
                          </m:ctrlPr>
                        </m:naryPr>
                        <m:sub>
                          <m:r>
                            <m:rPr>
                              <m:brk m:alnAt="23"/>
                            </m:rPr>
                            <a:rPr lang="en-US" sz="2000" i="1" dirty="0">
                              <a:latin typeface="Cambria Math" panose="02040503050406030204" pitchFamily="18" charset="0"/>
                            </a:rPr>
                            <m:t>𝑖</m:t>
                          </m:r>
                          <m:r>
                            <a:rPr lang="en-US" sz="2000" i="1" dirty="0">
                              <a:latin typeface="Cambria Math" panose="02040503050406030204" pitchFamily="18" charset="0"/>
                            </a:rPr>
                            <m:t>=1</m:t>
                          </m:r>
                        </m:sub>
                        <m:sup>
                          <m:r>
                            <a:rPr lang="en-US" sz="2000" i="1" dirty="0">
                              <a:latin typeface="Cambria Math" panose="02040503050406030204" pitchFamily="18" charset="0"/>
                            </a:rPr>
                            <m:t>𝑛</m:t>
                          </m:r>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𝑖</m:t>
                              </m:r>
                            </m:sub>
                          </m:sSub>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e>
                      </m:nary>
                      <m:r>
                        <a:rPr lang="en-US" sz="2000" b="0" i="1" smtClean="0">
                          <a:latin typeface="Cambria Math" panose="02040503050406030204" pitchFamily="18" charset="0"/>
                        </a:rPr>
                        <m:t>=</m:t>
                      </m:r>
                      <m:nary>
                        <m:naryPr>
                          <m:chr m:val="∑"/>
                          <m:limLoc m:val="subSup"/>
                          <m:ctrlPr>
                            <a:rPr lang="en-US" sz="2000" b="0" i="1" smtClean="0">
                              <a:latin typeface="Cambria Math" panose="02040503050406030204" pitchFamily="18" charset="0"/>
                            </a:rPr>
                          </m:ctrlPr>
                        </m:naryPr>
                        <m:sub>
                          <m:r>
                            <m:rPr>
                              <m:brk m:alnAt="25"/>
                            </m:rPr>
                            <a:rPr lang="en-US" sz="2000" b="0" i="1" smtClean="0">
                              <a:latin typeface="Cambria Math" panose="02040503050406030204" pitchFamily="18" charset="0"/>
                            </a:rPr>
                            <m:t>𝑖</m:t>
                          </m:r>
                          <m:r>
                            <a:rPr lang="en-US" sz="2000" b="0" i="1" smtClean="0">
                              <a:latin typeface="Cambria Math" panose="02040503050406030204" pitchFamily="18" charset="0"/>
                            </a:rPr>
                            <m:t>=1</m:t>
                          </m:r>
                        </m:sub>
                        <m:sup>
                          <m:r>
                            <a:rPr lang="en-US" sz="2000" b="0" i="1" smtClean="0">
                              <a:latin typeface="Cambria Math" panose="02040503050406030204" pitchFamily="18" charset="0"/>
                            </a:rPr>
                            <m:t>𝑛</m:t>
                          </m:r>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𝑖</m:t>
                              </m:r>
                            </m:sub>
                          </m:sSub>
                          <m:sSub>
                            <m:sSubPr>
                              <m:ctrlPr>
                                <a:rPr lang="en-US" sz="2000" i="1" dirty="0">
                                  <a:latin typeface="Cambria Math" panose="02040503050406030204" pitchFamily="18" charset="0"/>
                                </a:rPr>
                              </m:ctrlPr>
                            </m:sSubPr>
                            <m:e>
                              <m:r>
                                <a:rPr lang="en-US" sz="2000" i="1" dirty="0">
                                  <a:latin typeface="Cambria Math" panose="02040503050406030204" pitchFamily="18" charset="0"/>
                                  <a:ea typeface="Cambria Math" panose="02040503050406030204" pitchFamily="18" charset="0"/>
                                </a:rPr>
                                <m:t>𝜇</m:t>
                              </m:r>
                            </m:e>
                            <m:sub>
                              <m:r>
                                <a:rPr lang="en-US" sz="2000" i="1" dirty="0">
                                  <a:latin typeface="Cambria Math" panose="02040503050406030204" pitchFamily="18" charset="0"/>
                                </a:rPr>
                                <m:t>𝑖</m:t>
                              </m:r>
                            </m:sub>
                          </m:sSub>
                        </m:e>
                      </m:nary>
                    </m:oMath>
                  </m:oMathPara>
                </a14:m>
                <a:endParaRPr lang="en-US" sz="2000" b="0" i="1" dirty="0">
                  <a:latin typeface="Cambria Math" panose="02040503050406030204" pitchFamily="18" charset="0"/>
                </a:endParaRPr>
              </a:p>
              <a:p>
                <a:pPr algn="l"/>
                <a14:m>
                  <m:oMathPara xmlns:m="http://schemas.openxmlformats.org/officeDocument/2006/math">
                    <m:oMathParaPr>
                      <m:jc m:val="center"/>
                    </m:oMathParaPr>
                    <m:oMath xmlns:m="http://schemas.openxmlformats.org/officeDocument/2006/math">
                      <m:r>
                        <m:rPr>
                          <m:nor/>
                        </m:rPr>
                        <a:rPr lang="en-US" sz="2000" b="0" i="0" dirty="0" smtClean="0">
                          <a:latin typeface="Cambria Math" panose="02040503050406030204" pitchFamily="18" charset="0"/>
                        </a:rPr>
                        <m:t>V</m:t>
                      </m:r>
                      <m:d>
                        <m:dPr>
                          <m:ctrlPr>
                            <a:rPr lang="en-US" sz="2000" i="1" dirty="0">
                              <a:latin typeface="Cambria Math" panose="02040503050406030204" pitchFamily="18" charset="0"/>
                            </a:rPr>
                          </m:ctrlPr>
                        </m:dPr>
                        <m:e>
                          <m:nary>
                            <m:naryPr>
                              <m:chr m:val="∑"/>
                              <m:limLoc m:val="subSup"/>
                              <m:ctrlPr>
                                <a:rPr lang="en-US" sz="2000" i="1" dirty="0">
                                  <a:latin typeface="Cambria Math" panose="02040503050406030204" pitchFamily="18" charset="0"/>
                                </a:rPr>
                              </m:ctrlPr>
                            </m:naryPr>
                            <m:sub>
                              <m:r>
                                <m:rPr>
                                  <m:brk m:alnAt="23"/>
                                </m:rPr>
                                <a:rPr lang="en-US" sz="2000" i="1" dirty="0">
                                  <a:latin typeface="Cambria Math" panose="02040503050406030204" pitchFamily="18" charset="0"/>
                                </a:rPr>
                                <m:t>𝑖</m:t>
                              </m:r>
                              <m:r>
                                <a:rPr lang="en-US" sz="2000" i="1" dirty="0">
                                  <a:latin typeface="Cambria Math" panose="02040503050406030204" pitchFamily="18" charset="0"/>
                                </a:rPr>
                                <m:t>=1</m:t>
                              </m:r>
                            </m:sub>
                            <m:sup>
                              <m:r>
                                <a:rPr lang="en-US" sz="2000" i="1" dirty="0">
                                  <a:latin typeface="Cambria Math" panose="02040503050406030204" pitchFamily="18" charset="0"/>
                                </a:rPr>
                                <m:t>𝑛</m:t>
                              </m:r>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nary>
                        </m:e>
                      </m:d>
                      <m:r>
                        <a:rPr lang="en-US" sz="2000" b="0" i="1" smtClean="0">
                          <a:latin typeface="Cambria Math" panose="02040503050406030204" pitchFamily="18" charset="0"/>
                        </a:rPr>
                        <m:t>=</m:t>
                      </m:r>
                      <m:nary>
                        <m:naryPr>
                          <m:chr m:val="∑"/>
                          <m:limLoc m:val="subSup"/>
                          <m:ctrlPr>
                            <a:rPr lang="en-US" sz="2000" i="1" dirty="0">
                              <a:latin typeface="Cambria Math" panose="02040503050406030204" pitchFamily="18" charset="0"/>
                            </a:rPr>
                          </m:ctrlPr>
                        </m:naryPr>
                        <m:sub>
                          <m:r>
                            <m:rPr>
                              <m:brk m:alnAt="23"/>
                            </m:rPr>
                            <a:rPr lang="en-US" sz="2000" i="1" dirty="0">
                              <a:latin typeface="Cambria Math" panose="02040503050406030204" pitchFamily="18" charset="0"/>
                            </a:rPr>
                            <m:t>𝑖</m:t>
                          </m:r>
                          <m:r>
                            <a:rPr lang="en-US" sz="2000" i="1" dirty="0">
                              <a:latin typeface="Cambria Math" panose="02040503050406030204" pitchFamily="18" charset="0"/>
                            </a:rPr>
                            <m:t>=1</m:t>
                          </m:r>
                        </m:sub>
                        <m:sup>
                          <m:r>
                            <a:rPr lang="en-US" sz="2000" i="1" dirty="0">
                              <a:latin typeface="Cambria Math" panose="02040503050406030204" pitchFamily="18" charset="0"/>
                            </a:rPr>
                            <m:t>𝑛</m:t>
                          </m:r>
                        </m:sup>
                        <m:e>
                          <m:sSubSup>
                            <m:sSubSupPr>
                              <m:ctrlPr>
                                <a:rPr lang="en-US" sz="2000" i="1" dirty="0" smtClean="0">
                                  <a:latin typeface="Cambria Math" panose="02040503050406030204" pitchFamily="18" charset="0"/>
                                </a:rPr>
                              </m:ctrlPr>
                            </m:sSubSupPr>
                            <m:e>
                              <m:r>
                                <a:rPr lang="en-US" sz="2000" b="0" i="1" dirty="0" smtClean="0">
                                  <a:latin typeface="Cambria Math" panose="02040503050406030204" pitchFamily="18" charset="0"/>
                                </a:rPr>
                                <m:t>𝑏</m:t>
                              </m:r>
                            </m:e>
                            <m:sub>
                              <m:r>
                                <a:rPr lang="en-US" sz="2000" b="0" i="1" dirty="0" smtClean="0">
                                  <a:latin typeface="Cambria Math" panose="02040503050406030204" pitchFamily="18" charset="0"/>
                                </a:rPr>
                                <m:t>𝑖</m:t>
                              </m:r>
                            </m:sub>
                            <m:sup>
                              <m:r>
                                <a:rPr lang="en-US" sz="2000" b="0" i="1" dirty="0" smtClean="0">
                                  <a:latin typeface="Cambria Math" panose="02040503050406030204" pitchFamily="18" charset="0"/>
                                </a:rPr>
                                <m:t>2</m:t>
                              </m:r>
                            </m:sup>
                          </m:sSubSup>
                          <m:r>
                            <m:rPr>
                              <m:nor/>
                            </m:rPr>
                            <a:rPr lang="en-US" sz="2000" b="0" i="0" dirty="0" smtClean="0">
                              <a:latin typeface="Cambria Math" panose="02040503050406030204" pitchFamily="18" charset="0"/>
                            </a:rPr>
                            <m:t>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e>
                      </m:nary>
                      <m:r>
                        <a:rPr lang="en-US" sz="2000" b="0" i="1" smtClean="0">
                          <a:latin typeface="Cambria Math" panose="02040503050406030204" pitchFamily="18" charset="0"/>
                        </a:rPr>
                        <m:t>+</m:t>
                      </m:r>
                      <m:nary>
                        <m:naryPr>
                          <m:chr m:val="∑"/>
                          <m:limLoc m:val="subSup"/>
                          <m:supHide m:val="on"/>
                          <m:ctrlPr>
                            <a:rPr lang="en-US" sz="2000" b="0" i="1" smtClean="0">
                              <a:latin typeface="Cambria Math" panose="02040503050406030204" pitchFamily="18" charset="0"/>
                            </a:rPr>
                          </m:ctrlPr>
                        </m:naryPr>
                        <m:sub>
                          <m:r>
                            <m:rPr>
                              <m:brk m:alnAt="9"/>
                            </m:rPr>
                            <a:rPr lang="en-US" sz="2000" b="0" i="1" smtClean="0">
                              <a:latin typeface="Cambria Math" panose="02040503050406030204" pitchFamily="18" charset="0"/>
                            </a:rPr>
                            <m:t>𝑖</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𝑗</m:t>
                          </m:r>
                        </m:sub>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b="0" i="1" smtClean="0">
                                  <a:latin typeface="Cambria Math" panose="02040503050406030204" pitchFamily="18" charset="0"/>
                                </a:rPr>
                                <m:t>𝑗</m:t>
                              </m:r>
                            </m:sub>
                          </m:sSub>
                        </m:e>
                      </m:nary>
                      <m:r>
                        <m:rPr>
                          <m:nor/>
                        </m:rPr>
                        <a:rPr lang="en-US" sz="2000" dirty="0">
                          <a:latin typeface="Cambria Math" panose="02040503050406030204" pitchFamily="18" charset="0"/>
                        </a:rPr>
                        <m:t>Cov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m:t>
                              </m:r>
                              <m:r>
                                <a:rPr lang="en-US" sz="2000" i="1">
                                  <a:latin typeface="Cambria Math" panose="02040503050406030204" pitchFamily="18" charset="0"/>
                                </a:rPr>
                                <m:t>𝑋</m:t>
                              </m:r>
                            </m:e>
                            <m:sub>
                              <m:r>
                                <a:rPr lang="en-US" sz="2000" i="1">
                                  <a:latin typeface="Cambria Math" panose="02040503050406030204" pitchFamily="18" charset="0"/>
                                </a:rPr>
                                <m:t>𝑗</m:t>
                              </m:r>
                            </m:sub>
                          </m:sSub>
                        </m:e>
                      </m:d>
                    </m:oMath>
                  </m:oMathPara>
                </a14:m>
                <a:endParaRPr lang="en-US" sz="2000" dirty="0"/>
              </a:p>
            </p:txBody>
          </p:sp>
        </mc:Choice>
        <mc:Fallback xmlns="">
          <p:sp>
            <p:nvSpPr>
              <p:cNvPr id="3" name="Content Placeholder 2">
                <a:extLst>
                  <a:ext uri="{FF2B5EF4-FFF2-40B4-BE49-F238E27FC236}">
                    <a16:creationId xmlns:a16="http://schemas.microsoft.com/office/drawing/2014/main" id="{E2C7A869-E30C-EE49-9F19-A49BD72C0D00}"/>
                  </a:ext>
                </a:extLst>
              </p:cNvPr>
              <p:cNvSpPr>
                <a:spLocks noGrp="1" noRot="1" noChangeAspect="1" noMove="1" noResize="1" noEditPoints="1" noAdjustHandles="1" noChangeArrowheads="1" noChangeShapeType="1" noTextEdit="1"/>
              </p:cNvSpPr>
              <p:nvPr>
                <p:ph idx="1"/>
              </p:nvPr>
            </p:nvSpPr>
            <p:spPr>
              <a:blipFill>
                <a:blip r:embed="rId2"/>
                <a:stretch>
                  <a:fillRect l="-829" r="-829"/>
                </a:stretch>
              </a:blipFill>
            </p:spPr>
            <p:txBody>
              <a:bodyPr/>
              <a:lstStyle/>
              <a:p>
                <a:r>
                  <a:rPr lang="en-US">
                    <a:noFill/>
                  </a:rPr>
                  <a:t> </a:t>
                </a:r>
              </a:p>
            </p:txBody>
          </p:sp>
        </mc:Fallback>
      </mc:AlternateContent>
    </p:spTree>
    <p:extLst>
      <p:ext uri="{BB962C8B-B14F-4D97-AF65-F5344CB8AC3E}">
        <p14:creationId xmlns:p14="http://schemas.microsoft.com/office/powerpoint/2010/main" val="265070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7D127-9C70-A245-8CBB-6B1A723E9A3B}"/>
              </a:ext>
            </a:extLst>
          </p:cNvPr>
          <p:cNvSpPr>
            <a:spLocks noGrp="1"/>
          </p:cNvSpPr>
          <p:nvPr>
            <p:ph type="title"/>
          </p:nvPr>
        </p:nvSpPr>
        <p:spPr/>
        <p:txBody>
          <a:bodyPr/>
          <a:lstStyle/>
          <a:p>
            <a:r>
              <a:rPr lang="en-US" dirty="0"/>
              <a:t>BASIC MATHEMATICAL CONCEPTS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2C7A869-E30C-EE49-9F19-A49BD72C0D00}"/>
                  </a:ext>
                </a:extLst>
              </p:cNvPr>
              <p:cNvSpPr>
                <a:spLocks noGrp="1"/>
              </p:cNvSpPr>
              <p:nvPr>
                <p:ph idx="1"/>
              </p:nvPr>
            </p:nvSpPr>
            <p:spPr/>
            <p:txBody>
              <a:bodyPr/>
              <a:lstStyle/>
              <a:p>
                <a:r>
                  <a:rPr lang="en-US" dirty="0"/>
                  <a:t>The </a:t>
                </a:r>
                <a:r>
                  <a:rPr lang="en-US" b="1" dirty="0"/>
                  <a:t>bias </a:t>
                </a:r>
                <a:r>
                  <a:rPr lang="en-US" dirty="0"/>
                  <a:t>in an error component is the average of that error component if the survey is repeated many times independently under the same conditions. An </a:t>
                </a:r>
                <a:r>
                  <a:rPr lang="en-US" b="1" dirty="0"/>
                  <a:t>unbiased</a:t>
                </a:r>
                <a:r>
                  <a:rPr lang="en-US" dirty="0"/>
                  <a:t> estimate is one for which the bias is nil. </a:t>
                </a:r>
              </a:p>
              <a:p>
                <a:endParaRPr lang="en-US" sz="500" dirty="0"/>
              </a:p>
              <a:p>
                <a:r>
                  <a:rPr lang="en-US" dirty="0"/>
                  <a:t>The </a:t>
                </a:r>
                <a:r>
                  <a:rPr lang="en-US" b="1" dirty="0"/>
                  <a:t>variability </a:t>
                </a:r>
                <a:r>
                  <a:rPr lang="en-US" dirty="0"/>
                  <a:t>in an error component is the extent to which that component would vary about its average value in the ideal scenario described above. </a:t>
                </a:r>
              </a:p>
              <a:p>
                <a:endParaRPr lang="en-US" sz="500" dirty="0"/>
              </a:p>
              <a:p>
                <a:r>
                  <a:rPr lang="en-US" dirty="0"/>
                  <a:t>The </a:t>
                </a:r>
                <a:r>
                  <a:rPr lang="en-US" b="1" dirty="0"/>
                  <a:t>mean square error </a:t>
                </a:r>
                <a:r>
                  <a:rPr lang="en-US" dirty="0"/>
                  <a:t>of an error component is a measure of its size:</a:t>
                </a:r>
              </a:p>
              <a:p>
                <a:pPr/>
                <a14:m>
                  <m:oMathPara xmlns:m="http://schemas.openxmlformats.org/officeDocument/2006/math">
                    <m:oMathParaPr>
                      <m:jc m:val="centerGroup"/>
                    </m:oMathParaPr>
                    <m:oMath xmlns:m="http://schemas.openxmlformats.org/officeDocument/2006/math">
                      <m:r>
                        <m:rPr>
                          <m:sty m:val="p"/>
                        </m:rPr>
                        <a:rPr lang="en-US" b="0" i="0" smtClean="0">
                          <a:latin typeface="Cambria Math" panose="02040503050406030204" pitchFamily="18" charset="0"/>
                        </a:rPr>
                        <m:t>MSE</m:t>
                      </m:r>
                      <m:d>
                        <m:dPr>
                          <m:ctrlPr>
                            <a:rPr lang="en-US" b="0" i="1" smtClean="0">
                              <a:latin typeface="Cambria Math" panose="02040503050406030204" pitchFamily="18" charset="0"/>
                            </a:rPr>
                          </m:ctrlPr>
                        </m:dPr>
                        <m:e>
                          <m:acc>
                            <m:accPr>
                              <m:chr m:val="̂"/>
                              <m:ctrlPr>
                                <a:rPr lang="en-US" b="0" i="1" smtClean="0">
                                  <a:latin typeface="Cambria Math" panose="02040503050406030204" pitchFamily="18" charset="0"/>
                                </a:rPr>
                              </m:ctrlPr>
                            </m:accPr>
                            <m:e>
                              <m:r>
                                <a:rPr lang="en-US" b="0" i="1" smtClean="0">
                                  <a:latin typeface="Cambria Math" panose="02040503050406030204" pitchFamily="18" charset="0"/>
                                  <a:ea typeface="Cambria Math" panose="02040503050406030204" pitchFamily="18" charset="0"/>
                                </a:rPr>
                                <m:t>𝛽</m:t>
                              </m:r>
                            </m:e>
                          </m:acc>
                        </m:e>
                      </m:d>
                      <m:r>
                        <a:rPr lang="en-US" b="0" i="1" smtClean="0">
                          <a:latin typeface="Cambria Math" panose="02040503050406030204" pitchFamily="18" charset="0"/>
                        </a:rPr>
                        <m:t>=</m:t>
                      </m:r>
                      <m:r>
                        <m:rPr>
                          <m:nor/>
                        </m:rPr>
                        <a:rPr lang="en-US" dirty="0">
                          <a:latin typeface="Cambria Math" panose="02040503050406030204" pitchFamily="18" charset="0"/>
                        </a:rPr>
                        <m:t>V</m:t>
                      </m:r>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m:rPr>
                              <m:nor/>
                            </m:rPr>
                            <a:rPr lang="en-US" b="0" i="0" smtClean="0">
                              <a:latin typeface="Cambria Math" panose="02040503050406030204" pitchFamily="18" charset="0"/>
                            </a:rPr>
                            <m:t>Bias</m:t>
                          </m:r>
                        </m:e>
                        <m:sup>
                          <m:r>
                            <a:rPr lang="en-US" b="0" i="1" smtClean="0">
                              <a:latin typeface="Cambria Math" panose="02040503050406030204" pitchFamily="18" charset="0"/>
                            </a:rPr>
                            <m:t>2</m:t>
                          </m:r>
                        </m:sup>
                      </m:sSup>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r>
                        <a:rPr lang="en-US" b="0" i="1" smtClean="0">
                          <a:latin typeface="Cambria Math" panose="02040503050406030204" pitchFamily="18" charset="0"/>
                          <a:ea typeface="Cambria Math" panose="02040503050406030204" pitchFamily="18" charset="0"/>
                        </a:rPr>
                        <m:t>,</m:t>
                      </m:r>
                    </m:oMath>
                  </m:oMathPara>
                </a14:m>
                <a:endParaRPr lang="en-US" dirty="0"/>
              </a:p>
              <a:p>
                <a:r>
                  <a:rPr lang="en-US" dirty="0"/>
                  <a:t>Where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oMath>
                </a14:m>
                <a:r>
                  <a:rPr lang="en-US" dirty="0"/>
                  <a:t> is an estimator of </a:t>
                </a:r>
                <a14:m>
                  <m:oMath xmlns:m="http://schemas.openxmlformats.org/officeDocument/2006/math">
                    <m:r>
                      <a:rPr lang="en-US" i="1">
                        <a:latin typeface="Cambria Math" panose="02040503050406030204" pitchFamily="18" charset="0"/>
                        <a:ea typeface="Cambria Math" panose="02040503050406030204" pitchFamily="18" charset="0"/>
                      </a:rPr>
                      <m:t>𝛽</m:t>
                    </m:r>
                  </m:oMath>
                </a14:m>
                <a:r>
                  <a:rPr lang="en-US" dirty="0"/>
                  <a:t>.</a:t>
                </a:r>
              </a:p>
            </p:txBody>
          </p:sp>
        </mc:Choice>
        <mc:Fallback xmlns="">
          <p:sp>
            <p:nvSpPr>
              <p:cNvPr id="3" name="Content Placeholder 2">
                <a:extLst>
                  <a:ext uri="{FF2B5EF4-FFF2-40B4-BE49-F238E27FC236}">
                    <a16:creationId xmlns:a16="http://schemas.microsoft.com/office/drawing/2014/main" id="{E2C7A869-E30C-EE49-9F19-A49BD72C0D00}"/>
                  </a:ext>
                </a:extLst>
              </p:cNvPr>
              <p:cNvSpPr>
                <a:spLocks noGrp="1" noRot="1" noChangeAspect="1" noMove="1" noResize="1" noEditPoints="1" noAdjustHandles="1" noChangeArrowheads="1" noChangeShapeType="1" noTextEdit="1"/>
              </p:cNvSpPr>
              <p:nvPr>
                <p:ph idx="1"/>
              </p:nvPr>
            </p:nvSpPr>
            <p:spPr>
              <a:blipFill>
                <a:blip r:embed="rId2"/>
                <a:stretch>
                  <a:fillRect l="-829" r="-829" b="-1178"/>
                </a:stretch>
              </a:blipFill>
            </p:spPr>
            <p:txBody>
              <a:bodyPr/>
              <a:lstStyle/>
              <a:p>
                <a:r>
                  <a:rPr lang="en-US">
                    <a:noFill/>
                  </a:rPr>
                  <a:t> </a:t>
                </a:r>
              </a:p>
            </p:txBody>
          </p:sp>
        </mc:Fallback>
      </mc:AlternateContent>
    </p:spTree>
    <p:extLst>
      <p:ext uri="{BB962C8B-B14F-4D97-AF65-F5344CB8AC3E}">
        <p14:creationId xmlns:p14="http://schemas.microsoft.com/office/powerpoint/2010/main" val="50018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F513F-92DC-5443-9BFD-7388229962E4}"/>
              </a:ext>
            </a:extLst>
          </p:cNvPr>
          <p:cNvSpPr>
            <a:spLocks noGrp="1"/>
          </p:cNvSpPr>
          <p:nvPr>
            <p:ph type="title"/>
          </p:nvPr>
        </p:nvSpPr>
        <p:spPr/>
        <p:txBody>
          <a:bodyPr/>
          <a:lstStyle/>
          <a:p>
            <a:r>
              <a:rPr lang="en-US" dirty="0"/>
              <a:t>PROBABILISTIC SAMPLING DESIGNS</a:t>
            </a:r>
          </a:p>
        </p:txBody>
      </p:sp>
      <p:sp>
        <p:nvSpPr>
          <p:cNvPr id="3" name="Content Placeholder 2">
            <a:extLst>
              <a:ext uri="{FF2B5EF4-FFF2-40B4-BE49-F238E27FC236}">
                <a16:creationId xmlns:a16="http://schemas.microsoft.com/office/drawing/2014/main" id="{636913C3-1631-684A-81C1-149887F0339E}"/>
              </a:ext>
            </a:extLst>
          </p:cNvPr>
          <p:cNvSpPr>
            <a:spLocks noGrp="1"/>
          </p:cNvSpPr>
          <p:nvPr>
            <p:ph idx="1"/>
          </p:nvPr>
        </p:nvSpPr>
        <p:spPr/>
        <p:txBody>
          <a:bodyPr numCol="2"/>
          <a:lstStyle/>
          <a:p>
            <a:r>
              <a:rPr lang="en-CA" dirty="0"/>
              <a:t>Simple random sampling (SRS)</a:t>
            </a:r>
          </a:p>
          <a:p>
            <a:r>
              <a:rPr lang="en-CA" dirty="0"/>
              <a:t>Stratified random sampling (</a:t>
            </a:r>
            <a:r>
              <a:rPr lang="en-CA" dirty="0" err="1"/>
              <a:t>StS</a:t>
            </a:r>
            <a:r>
              <a:rPr lang="en-CA" dirty="0"/>
              <a:t>)</a:t>
            </a:r>
          </a:p>
          <a:p>
            <a:r>
              <a:rPr lang="en-CA" dirty="0"/>
              <a:t>Systematic sampling (</a:t>
            </a:r>
            <a:r>
              <a:rPr lang="en-CA" dirty="0" err="1"/>
              <a:t>SyS</a:t>
            </a:r>
            <a:r>
              <a:rPr lang="en-CA" dirty="0"/>
              <a:t>)</a:t>
            </a:r>
          </a:p>
          <a:p>
            <a:r>
              <a:rPr lang="en-CA" dirty="0"/>
              <a:t>Cluster sampling (</a:t>
            </a:r>
            <a:r>
              <a:rPr lang="en-CA" dirty="0" err="1"/>
              <a:t>ClS</a:t>
            </a:r>
            <a:r>
              <a:rPr lang="en-CA" dirty="0"/>
              <a:t>)</a:t>
            </a:r>
          </a:p>
        </p:txBody>
      </p:sp>
      <p:sp>
        <p:nvSpPr>
          <p:cNvPr id="4" name="Content Placeholder 2">
            <a:extLst>
              <a:ext uri="{FF2B5EF4-FFF2-40B4-BE49-F238E27FC236}">
                <a16:creationId xmlns:a16="http://schemas.microsoft.com/office/drawing/2014/main" id="{C7AE77F4-1E1D-384C-9438-73EC3ED38576}"/>
              </a:ext>
            </a:extLst>
          </p:cNvPr>
          <p:cNvSpPr txBox="1">
            <a:spLocks/>
          </p:cNvSpPr>
          <p:nvPr/>
        </p:nvSpPr>
        <p:spPr>
          <a:xfrm>
            <a:off x="5492404" y="2180495"/>
            <a:ext cx="11029615" cy="4140767"/>
          </a:xfrm>
          <a:prstGeom prst="rect">
            <a:avLst/>
          </a:prstGeom>
        </p:spPr>
        <p:txBody>
          <a:bodyPr vert="horz" lIns="91440" tIns="45720" rIns="91440" bIns="45720" numCol="1" rtlCol="0" anchor="ctr">
            <a:noAutofit/>
          </a:bodyPr>
          <a:lstStyle>
            <a:lvl1pPr marL="0" indent="0" algn="just"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CA" dirty="0"/>
              <a:t>Probability proportional-to-size sampling (PPS)</a:t>
            </a:r>
          </a:p>
          <a:p>
            <a:r>
              <a:rPr lang="en-CA" dirty="0"/>
              <a:t>Replicated sampling (</a:t>
            </a:r>
            <a:r>
              <a:rPr lang="en-CA" dirty="0" err="1"/>
              <a:t>ReS</a:t>
            </a:r>
            <a:r>
              <a:rPr lang="en-CA" dirty="0"/>
              <a:t>)</a:t>
            </a:r>
          </a:p>
          <a:p>
            <a:r>
              <a:rPr lang="en-CA" dirty="0"/>
              <a:t>Multi-stage sampling (MSS)</a:t>
            </a:r>
          </a:p>
          <a:p>
            <a:r>
              <a:rPr lang="en-CA" dirty="0"/>
              <a:t>Multi-phase sampling (MPS)</a:t>
            </a:r>
          </a:p>
        </p:txBody>
      </p:sp>
    </p:spTree>
    <p:extLst>
      <p:ext uri="{BB962C8B-B14F-4D97-AF65-F5344CB8AC3E}">
        <p14:creationId xmlns:p14="http://schemas.microsoft.com/office/powerpoint/2010/main" val="2142412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EXAMPLES OF SAMPLING DESIGNS</a:t>
            </a:r>
          </a:p>
        </p:txBody>
      </p:sp>
      <p:pic>
        <p:nvPicPr>
          <p:cNvPr id="4" name="Content Placeholder 4"/>
          <p:cNvPicPr>
            <a:picLocks noGrp="1" noChangeAspect="1"/>
          </p:cNvPicPr>
          <p:nvPr>
            <p:ph sz="half" idx="4294967295"/>
          </p:nvPr>
        </p:nvPicPr>
        <p:blipFill>
          <a:blip r:embed="rId2">
            <a:extLst>
              <a:ext uri="{28A0092B-C50C-407E-A947-70E740481C1C}">
                <a14:useLocalDpi xmlns:a14="http://schemas.microsoft.com/office/drawing/2010/main" val="0"/>
              </a:ext>
            </a:extLst>
          </a:blip>
          <a:stretch>
            <a:fillRect/>
          </a:stretch>
        </p:blipFill>
        <p:spPr>
          <a:xfrm>
            <a:off x="3400320" y="2315182"/>
            <a:ext cx="2576587" cy="2576587"/>
          </a:xfrm>
          <a:prstGeom prst="rect">
            <a:avLst/>
          </a:prstGeom>
        </p:spPr>
      </p:pic>
      <p:pic>
        <p:nvPicPr>
          <p:cNvPr id="5" name="Content Placeholder 4"/>
          <p:cNvPicPr>
            <a:picLocks noGrp="1" noChangeAspect="1"/>
          </p:cNvPicPr>
          <p:nvPr>
            <p:ph sz="half" idx="4294967295"/>
          </p:nvPr>
        </p:nvPicPr>
        <p:blipFill>
          <a:blip r:embed="rId3">
            <a:extLst>
              <a:ext uri="{28A0092B-C50C-407E-A947-70E740481C1C}">
                <a14:useLocalDpi xmlns:a14="http://schemas.microsoft.com/office/drawing/2010/main" val="0"/>
              </a:ext>
            </a:extLst>
          </a:blip>
          <a:stretch>
            <a:fillRect/>
          </a:stretch>
        </p:blipFill>
        <p:spPr>
          <a:xfrm>
            <a:off x="581192" y="2313004"/>
            <a:ext cx="2580942" cy="2580942"/>
          </a:xfrm>
          <a:prstGeom prst="rect">
            <a:avLst/>
          </a:prstGeom>
        </p:spPr>
      </p:pic>
      <p:pic>
        <p:nvPicPr>
          <p:cNvPr id="6" name="Content Placeholder 4"/>
          <p:cNvPicPr>
            <a:picLocks noGrp="1" noChangeAspect="1"/>
          </p:cNvPicPr>
          <p:nvPr>
            <p:ph sz="half" idx="4294967295"/>
          </p:nvPr>
        </p:nvPicPr>
        <p:blipFill>
          <a:blip r:embed="rId4">
            <a:extLst>
              <a:ext uri="{28A0092B-C50C-407E-A947-70E740481C1C}">
                <a14:useLocalDpi xmlns:a14="http://schemas.microsoft.com/office/drawing/2010/main" val="0"/>
              </a:ext>
            </a:extLst>
          </a:blip>
          <a:stretch>
            <a:fillRect/>
          </a:stretch>
        </p:blipFill>
        <p:spPr>
          <a:xfrm>
            <a:off x="9034221" y="2315182"/>
            <a:ext cx="2576587" cy="2576587"/>
          </a:xfrm>
          <a:prstGeom prst="rect">
            <a:avLst/>
          </a:prstGeom>
        </p:spPr>
      </p:pic>
      <p:pic>
        <p:nvPicPr>
          <p:cNvPr id="7" name="Content Placeholder 4"/>
          <p:cNvPicPr>
            <a:picLocks noGrp="1" noChangeAspect="1"/>
          </p:cNvPicPr>
          <p:nvPr>
            <p:ph sz="half" idx="4294967295"/>
          </p:nvPr>
        </p:nvPicPr>
        <p:blipFill>
          <a:blip r:embed="rId5">
            <a:extLst>
              <a:ext uri="{28A0092B-C50C-407E-A947-70E740481C1C}">
                <a14:useLocalDpi xmlns:a14="http://schemas.microsoft.com/office/drawing/2010/main" val="0"/>
              </a:ext>
            </a:extLst>
          </a:blip>
          <a:stretch>
            <a:fillRect/>
          </a:stretch>
        </p:blipFill>
        <p:spPr>
          <a:xfrm>
            <a:off x="6215093" y="2313004"/>
            <a:ext cx="2580942" cy="2580942"/>
          </a:xfrm>
          <a:prstGeom prst="rect">
            <a:avLst/>
          </a:prstGeom>
        </p:spPr>
      </p:pic>
      <p:sp>
        <p:nvSpPr>
          <p:cNvPr id="8" name="Rectangle 7"/>
          <p:cNvSpPr/>
          <p:nvPr/>
        </p:nvSpPr>
        <p:spPr>
          <a:xfrm>
            <a:off x="581192" y="4891769"/>
            <a:ext cx="2580942" cy="369332"/>
          </a:xfrm>
          <a:prstGeom prst="rect">
            <a:avLst/>
          </a:prstGeom>
        </p:spPr>
        <p:txBody>
          <a:bodyPr wrap="square">
            <a:spAutoFit/>
          </a:bodyPr>
          <a:lstStyle/>
          <a:p>
            <a:pPr algn="ctr"/>
            <a:r>
              <a:rPr lang="en-US">
                <a:solidFill>
                  <a:schemeClr val="tx2"/>
                </a:solidFill>
                <a:latin typeface="Dagny OT" panose="020B0504020201020104" pitchFamily="34" charset="0"/>
              </a:rPr>
              <a:t>Cluster Sampling (</a:t>
            </a:r>
            <a:r>
              <a:rPr lang="en-US" err="1">
                <a:solidFill>
                  <a:schemeClr val="tx2"/>
                </a:solidFill>
                <a:latin typeface="Dagny OT" panose="020B0504020201020104" pitchFamily="34" charset="0"/>
              </a:rPr>
              <a:t>ClS</a:t>
            </a:r>
            <a:r>
              <a:rPr lang="en-US">
                <a:solidFill>
                  <a:schemeClr val="tx2"/>
                </a:solidFill>
                <a:latin typeface="Dagny OT" panose="020B0504020201020104" pitchFamily="34" charset="0"/>
              </a:rPr>
              <a:t>)</a:t>
            </a:r>
          </a:p>
        </p:txBody>
      </p:sp>
      <p:sp>
        <p:nvSpPr>
          <p:cNvPr id="9" name="Rectangle 8"/>
          <p:cNvSpPr/>
          <p:nvPr/>
        </p:nvSpPr>
        <p:spPr>
          <a:xfrm>
            <a:off x="3395965" y="4891769"/>
            <a:ext cx="2580942" cy="646331"/>
          </a:xfrm>
          <a:prstGeom prst="rect">
            <a:avLst/>
          </a:prstGeom>
        </p:spPr>
        <p:txBody>
          <a:bodyPr wrap="square">
            <a:spAutoFit/>
          </a:bodyPr>
          <a:lstStyle/>
          <a:p>
            <a:pPr algn="ctr"/>
            <a:r>
              <a:rPr lang="en-US">
                <a:solidFill>
                  <a:schemeClr val="tx2"/>
                </a:solidFill>
                <a:latin typeface="Dagny OT" panose="020B0504020201020104" pitchFamily="34" charset="0"/>
              </a:rPr>
              <a:t>Multi-Stage Sampling (MSS)</a:t>
            </a:r>
          </a:p>
        </p:txBody>
      </p:sp>
      <p:sp>
        <p:nvSpPr>
          <p:cNvPr id="10" name="Rectangle 9"/>
          <p:cNvSpPr/>
          <p:nvPr/>
        </p:nvSpPr>
        <p:spPr>
          <a:xfrm>
            <a:off x="6215093" y="4891768"/>
            <a:ext cx="2580942" cy="646331"/>
          </a:xfrm>
          <a:prstGeom prst="rect">
            <a:avLst/>
          </a:prstGeom>
        </p:spPr>
        <p:txBody>
          <a:bodyPr wrap="square">
            <a:spAutoFit/>
          </a:bodyPr>
          <a:lstStyle/>
          <a:p>
            <a:pPr algn="ctr"/>
            <a:r>
              <a:rPr lang="en-US">
                <a:solidFill>
                  <a:schemeClr val="tx2"/>
                </a:solidFill>
                <a:latin typeface="Dagny OT" panose="020B0504020201020104" pitchFamily="34" charset="0"/>
              </a:rPr>
              <a:t>Multi-Phase Sampling (MPS)</a:t>
            </a:r>
          </a:p>
        </p:txBody>
      </p:sp>
      <p:sp>
        <p:nvSpPr>
          <p:cNvPr id="11" name="Rectangle 10"/>
          <p:cNvSpPr/>
          <p:nvPr/>
        </p:nvSpPr>
        <p:spPr>
          <a:xfrm>
            <a:off x="9029866" y="4891768"/>
            <a:ext cx="2580942" cy="646331"/>
          </a:xfrm>
          <a:prstGeom prst="rect">
            <a:avLst/>
          </a:prstGeom>
        </p:spPr>
        <p:txBody>
          <a:bodyPr wrap="square">
            <a:spAutoFit/>
          </a:bodyPr>
          <a:lstStyle/>
          <a:p>
            <a:pPr algn="ctr"/>
            <a:r>
              <a:rPr lang="en-US">
                <a:solidFill>
                  <a:schemeClr val="tx2"/>
                </a:solidFill>
                <a:latin typeface="Dagny OT" panose="020B0504020201020104" pitchFamily="34" charset="0"/>
              </a:rPr>
              <a:t>Replicated Sampling (</a:t>
            </a:r>
            <a:r>
              <a:rPr lang="en-US" err="1">
                <a:solidFill>
                  <a:schemeClr val="tx2"/>
                </a:solidFill>
                <a:latin typeface="Dagny OT" panose="020B0504020201020104" pitchFamily="34" charset="0"/>
              </a:rPr>
              <a:t>ReS</a:t>
            </a:r>
            <a:r>
              <a:rPr lang="en-US">
                <a:solidFill>
                  <a:schemeClr val="tx2"/>
                </a:solidFill>
                <a:latin typeface="Dagny OT" panose="020B0504020201020104" pitchFamily="34" charset="0"/>
              </a:rPr>
              <a:t>)</a:t>
            </a:r>
          </a:p>
        </p:txBody>
      </p:sp>
    </p:spTree>
    <p:extLst>
      <p:ext uri="{BB962C8B-B14F-4D97-AF65-F5344CB8AC3E}">
        <p14:creationId xmlns:p14="http://schemas.microsoft.com/office/powerpoint/2010/main" val="503731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7E30B-37CF-4029-99B1-B73124F33658}"/>
              </a:ext>
            </a:extLst>
          </p:cNvPr>
          <p:cNvSpPr>
            <a:spLocks noGrp="1"/>
          </p:cNvSpPr>
          <p:nvPr>
            <p:ph type="title"/>
          </p:nvPr>
        </p:nvSpPr>
        <p:spPr/>
        <p:txBody>
          <a:bodyPr/>
          <a:lstStyle/>
          <a:p>
            <a:r>
              <a:rPr lang="en-CA"/>
              <a:t>NPS AND PATTERN Fishing</a:t>
            </a:r>
          </a:p>
        </p:txBody>
      </p:sp>
      <p:sp>
        <p:nvSpPr>
          <p:cNvPr id="3" name="Content Placeholder 2">
            <a:extLst>
              <a:ext uri="{FF2B5EF4-FFF2-40B4-BE49-F238E27FC236}">
                <a16:creationId xmlns:a16="http://schemas.microsoft.com/office/drawing/2014/main" id="{0E0116A2-51DD-4E78-B6E5-C6AEFEC490A7}"/>
              </a:ext>
            </a:extLst>
          </p:cNvPr>
          <p:cNvSpPr>
            <a:spLocks noGrp="1"/>
          </p:cNvSpPr>
          <p:nvPr>
            <p:ph idx="1"/>
          </p:nvPr>
        </p:nvSpPr>
        <p:spPr/>
        <p:txBody>
          <a:bodyPr/>
          <a:lstStyle/>
          <a:p>
            <a:r>
              <a:rPr lang="en-CA" dirty="0"/>
              <a:t>Two separate issues can be combined to cause </a:t>
            </a:r>
            <a:r>
              <a:rPr lang="en-CA" b="1" dirty="0"/>
              <a:t>problems</a:t>
            </a:r>
            <a:r>
              <a:rPr lang="en-CA" dirty="0"/>
              <a:t> with data analysis:</a:t>
            </a:r>
          </a:p>
          <a:p>
            <a:pPr lvl="1"/>
            <a:r>
              <a:rPr lang="en-CA" dirty="0"/>
              <a:t>drawing conclusions (inferences) from a sample about a population that are not warranted by the sample collection method (symptomatic of NPS);</a:t>
            </a:r>
          </a:p>
          <a:p>
            <a:pPr lvl="1"/>
            <a:r>
              <a:rPr lang="en-CA" dirty="0"/>
              <a:t>looking for any available patterns in the data and then coming up with </a:t>
            </a:r>
            <a:r>
              <a:rPr lang="en-CA" i="1" dirty="0"/>
              <a:t>post hoc </a:t>
            </a:r>
            <a:r>
              <a:rPr lang="en-CA" dirty="0"/>
              <a:t>explanations for these patterns.</a:t>
            </a:r>
          </a:p>
          <a:p>
            <a:endParaRPr lang="en-CA" sz="500" dirty="0"/>
          </a:p>
          <a:p>
            <a:r>
              <a:rPr lang="en-CA" dirty="0"/>
              <a:t>Alone or in combination, these lead to poor (and </a:t>
            </a:r>
            <a:r>
              <a:rPr lang="en-CA" b="1" dirty="0"/>
              <a:t>potentially harmful</a:t>
            </a:r>
            <a:r>
              <a:rPr lang="en-CA" dirty="0"/>
              <a:t>) conclusions.</a:t>
            </a:r>
          </a:p>
        </p:txBody>
      </p:sp>
    </p:spTree>
    <p:extLst>
      <p:ext uri="{BB962C8B-B14F-4D97-AF65-F5344CB8AC3E}">
        <p14:creationId xmlns:p14="http://schemas.microsoft.com/office/powerpoint/2010/main" val="1088519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B762C-62EF-624C-A5AD-CB461E72A812}"/>
              </a:ext>
            </a:extLst>
          </p:cNvPr>
          <p:cNvSpPr>
            <a:spLocks noGrp="1"/>
          </p:cNvSpPr>
          <p:nvPr>
            <p:ph type="title"/>
          </p:nvPr>
        </p:nvSpPr>
        <p:spPr/>
        <p:txBody>
          <a:bodyPr/>
          <a:lstStyle/>
          <a:p>
            <a:r>
              <a:rPr lang="en-US"/>
              <a:t>STUDIES AND SURVEYS</a:t>
            </a:r>
          </a:p>
        </p:txBody>
      </p:sp>
      <p:sp>
        <p:nvSpPr>
          <p:cNvPr id="3" name="Content Placeholder 2">
            <a:extLst>
              <a:ext uri="{FF2B5EF4-FFF2-40B4-BE49-F238E27FC236}">
                <a16:creationId xmlns:a16="http://schemas.microsoft.com/office/drawing/2014/main" id="{DA33D6A2-2C54-424C-9BB3-5F691503369D}"/>
              </a:ext>
            </a:extLst>
          </p:cNvPr>
          <p:cNvSpPr>
            <a:spLocks noGrp="1"/>
          </p:cNvSpPr>
          <p:nvPr>
            <p:ph idx="1"/>
          </p:nvPr>
        </p:nvSpPr>
        <p:spPr/>
        <p:txBody>
          <a:bodyPr/>
          <a:lstStyle/>
          <a:p>
            <a:r>
              <a:rPr lang="en-CA" dirty="0"/>
              <a:t>A </a:t>
            </a:r>
            <a:r>
              <a:rPr lang="en-CA" b="1" dirty="0"/>
              <a:t>survey</a:t>
            </a:r>
            <a:r>
              <a:rPr lang="en-CA" dirty="0"/>
              <a:t> is any activity that collects information about characteristics of interest:</a:t>
            </a:r>
          </a:p>
          <a:p>
            <a:pPr lvl="1"/>
            <a:r>
              <a:rPr lang="en-CA" dirty="0"/>
              <a:t>in an </a:t>
            </a:r>
            <a:r>
              <a:rPr lang="en-CA" b="1" dirty="0"/>
              <a:t>organized</a:t>
            </a:r>
            <a:r>
              <a:rPr lang="en-CA" dirty="0"/>
              <a:t> and </a:t>
            </a:r>
            <a:r>
              <a:rPr lang="en-CA" b="1" dirty="0"/>
              <a:t>methodical</a:t>
            </a:r>
            <a:r>
              <a:rPr lang="en-CA" dirty="0"/>
              <a:t> manner;</a:t>
            </a:r>
          </a:p>
          <a:p>
            <a:pPr lvl="1"/>
            <a:r>
              <a:rPr lang="en-CA" dirty="0"/>
              <a:t>from some or all </a:t>
            </a:r>
            <a:r>
              <a:rPr lang="en-CA" b="1" dirty="0"/>
              <a:t>units</a:t>
            </a:r>
            <a:r>
              <a:rPr lang="en-CA" dirty="0"/>
              <a:t> of a population;</a:t>
            </a:r>
          </a:p>
          <a:p>
            <a:pPr lvl="1"/>
            <a:r>
              <a:rPr lang="en-CA" dirty="0"/>
              <a:t>using </a:t>
            </a:r>
            <a:r>
              <a:rPr lang="en-CA" b="1" dirty="0"/>
              <a:t>well-defined</a:t>
            </a:r>
            <a:r>
              <a:rPr lang="en-CA" dirty="0"/>
              <a:t> concepts, methods, and procedures, and </a:t>
            </a:r>
          </a:p>
          <a:p>
            <a:pPr lvl="1"/>
            <a:r>
              <a:rPr lang="en-CA" dirty="0"/>
              <a:t>compiles such information into a </a:t>
            </a:r>
            <a:r>
              <a:rPr lang="en-CA" b="1" dirty="0"/>
              <a:t>meaningful</a:t>
            </a:r>
            <a:r>
              <a:rPr lang="en-CA" dirty="0"/>
              <a:t> summary form.</a:t>
            </a:r>
          </a:p>
        </p:txBody>
      </p:sp>
    </p:spTree>
    <p:extLst>
      <p:ext uri="{BB962C8B-B14F-4D97-AF65-F5344CB8AC3E}">
        <p14:creationId xmlns:p14="http://schemas.microsoft.com/office/powerpoint/2010/main" val="93288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66168-8796-3C47-A32F-3EAFA4BF9CC9}"/>
              </a:ext>
            </a:extLst>
          </p:cNvPr>
          <p:cNvSpPr>
            <a:spLocks noGrp="1"/>
          </p:cNvSpPr>
          <p:nvPr>
            <p:ph type="title"/>
          </p:nvPr>
        </p:nvSpPr>
        <p:spPr/>
        <p:txBody>
          <a:bodyPr/>
          <a:lstStyle/>
          <a:p>
            <a:r>
              <a:rPr lang="en-US"/>
              <a:t>SAMPLING MODELS</a:t>
            </a:r>
          </a:p>
        </p:txBody>
      </p:sp>
      <p:sp>
        <p:nvSpPr>
          <p:cNvPr id="3" name="Content Placeholder 2">
            <a:extLst>
              <a:ext uri="{FF2B5EF4-FFF2-40B4-BE49-F238E27FC236}">
                <a16:creationId xmlns:a16="http://schemas.microsoft.com/office/drawing/2014/main" id="{11B5176A-C986-B147-A355-2E003F4E1907}"/>
              </a:ext>
            </a:extLst>
          </p:cNvPr>
          <p:cNvSpPr>
            <a:spLocks noGrp="1"/>
          </p:cNvSpPr>
          <p:nvPr>
            <p:ph idx="1"/>
          </p:nvPr>
        </p:nvSpPr>
        <p:spPr/>
        <p:txBody>
          <a:bodyPr/>
          <a:lstStyle/>
          <a:p>
            <a:r>
              <a:rPr lang="en-CA"/>
              <a:t>A </a:t>
            </a:r>
            <a:r>
              <a:rPr lang="en-CA" b="1"/>
              <a:t>census</a:t>
            </a:r>
            <a:r>
              <a:rPr lang="en-CA"/>
              <a:t> is a survey where information is collected from all units of a population, whereas a </a:t>
            </a:r>
            <a:r>
              <a:rPr lang="en-CA" b="1"/>
              <a:t>sample survey </a:t>
            </a:r>
            <a:r>
              <a:rPr lang="en-CA"/>
              <a:t>uses only a fraction of the units.</a:t>
            </a:r>
          </a:p>
          <a:p>
            <a:endParaRPr lang="en-CA" sz="500"/>
          </a:p>
          <a:p>
            <a:r>
              <a:rPr lang="en-CA"/>
              <a:t>When survey sampling is done properly, we may be able to use various </a:t>
            </a:r>
            <a:r>
              <a:rPr lang="en-CA" b="1"/>
              <a:t>statistical methods </a:t>
            </a:r>
            <a:r>
              <a:rPr lang="en-CA"/>
              <a:t>to make </a:t>
            </a:r>
            <a:r>
              <a:rPr lang="en-CA" b="1"/>
              <a:t>inferences</a:t>
            </a:r>
            <a:r>
              <a:rPr lang="en-CA"/>
              <a:t> about the </a:t>
            </a:r>
            <a:r>
              <a:rPr lang="en-CA" b="1"/>
              <a:t>target population </a:t>
            </a:r>
            <a:r>
              <a:rPr lang="en-CA"/>
              <a:t>by sampling a (comparatively) small number of units in the </a:t>
            </a:r>
            <a:r>
              <a:rPr lang="en-CA" b="1"/>
              <a:t>study population</a:t>
            </a:r>
            <a:r>
              <a:rPr lang="en-CA"/>
              <a:t>. </a:t>
            </a:r>
            <a:endParaRPr lang="en-US"/>
          </a:p>
        </p:txBody>
      </p:sp>
    </p:spTree>
    <p:extLst>
      <p:ext uri="{BB962C8B-B14F-4D97-AF65-F5344CB8AC3E}">
        <p14:creationId xmlns:p14="http://schemas.microsoft.com/office/powerpoint/2010/main" val="357563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5F1FA8-A55E-E643-96EA-A7DA7775CCA9}"/>
              </a:ext>
            </a:extLst>
          </p:cNvPr>
          <p:cNvPicPr>
            <a:picLocks noChangeAspect="1"/>
          </p:cNvPicPr>
          <p:nvPr/>
        </p:nvPicPr>
        <p:blipFill>
          <a:blip r:embed="rId2"/>
          <a:stretch>
            <a:fillRect/>
          </a:stretch>
        </p:blipFill>
        <p:spPr>
          <a:xfrm>
            <a:off x="749300" y="778611"/>
            <a:ext cx="10693400" cy="5300778"/>
          </a:xfrm>
          <a:prstGeom prst="rect">
            <a:avLst/>
          </a:prstGeom>
        </p:spPr>
      </p:pic>
    </p:spTree>
    <p:extLst>
      <p:ext uri="{BB962C8B-B14F-4D97-AF65-F5344CB8AC3E}">
        <p14:creationId xmlns:p14="http://schemas.microsoft.com/office/powerpoint/2010/main" val="354647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B2A6-BD5C-DB44-B5BB-D8B753848FC7}"/>
              </a:ext>
            </a:extLst>
          </p:cNvPr>
          <p:cNvSpPr>
            <a:spLocks noGrp="1"/>
          </p:cNvSpPr>
          <p:nvPr>
            <p:ph type="title"/>
          </p:nvPr>
        </p:nvSpPr>
        <p:spPr/>
        <p:txBody>
          <a:bodyPr/>
          <a:lstStyle/>
          <a:p>
            <a:r>
              <a:rPr lang="en-US"/>
              <a:t>SURVEY FRAMES</a:t>
            </a:r>
          </a:p>
        </p:txBody>
      </p:sp>
      <p:sp>
        <p:nvSpPr>
          <p:cNvPr id="3" name="Content Placeholder 2">
            <a:extLst>
              <a:ext uri="{FF2B5EF4-FFF2-40B4-BE49-F238E27FC236}">
                <a16:creationId xmlns:a16="http://schemas.microsoft.com/office/drawing/2014/main" id="{15ABF874-07B8-0444-BEB9-A9532EE0E538}"/>
              </a:ext>
            </a:extLst>
          </p:cNvPr>
          <p:cNvSpPr>
            <a:spLocks noGrp="1"/>
          </p:cNvSpPr>
          <p:nvPr>
            <p:ph idx="1"/>
          </p:nvPr>
        </p:nvSpPr>
        <p:spPr/>
        <p:txBody>
          <a:bodyPr/>
          <a:lstStyle/>
          <a:p>
            <a:r>
              <a:rPr lang="en-CA" dirty="0"/>
              <a:t>The ideal frame contains identification data, contact data, classification data, maintenance data, and linkage data, and must minimize the risk of </a:t>
            </a:r>
            <a:r>
              <a:rPr lang="en-CA" b="1" dirty="0" err="1"/>
              <a:t>undercoverage</a:t>
            </a:r>
            <a:r>
              <a:rPr lang="en-CA" dirty="0"/>
              <a:t> or </a:t>
            </a:r>
            <a:r>
              <a:rPr lang="en-CA" b="1" dirty="0" err="1"/>
              <a:t>overcoverage</a:t>
            </a:r>
            <a:r>
              <a:rPr lang="en-CA" dirty="0"/>
              <a:t>, as well as the number of duplications and misclassifications (although some issues that arise can be fixed at the data processing stage).</a:t>
            </a:r>
          </a:p>
          <a:p>
            <a:endParaRPr lang="en-CA" sz="500" dirty="0"/>
          </a:p>
          <a:p>
            <a:r>
              <a:rPr lang="en-CA" dirty="0"/>
              <a:t>A statistical sampling approach is contraindicated unless the selected frame is</a:t>
            </a:r>
          </a:p>
          <a:p>
            <a:pPr lvl="1"/>
            <a:r>
              <a:rPr lang="en-CA" b="1" dirty="0"/>
              <a:t>relevant</a:t>
            </a:r>
            <a:r>
              <a:rPr lang="en-CA" dirty="0"/>
              <a:t> (which is to say, it corresponds, and permits accessibility to, the target population),</a:t>
            </a:r>
          </a:p>
          <a:p>
            <a:pPr lvl="1"/>
            <a:r>
              <a:rPr lang="en-CA" b="1" dirty="0"/>
              <a:t>accurate</a:t>
            </a:r>
            <a:r>
              <a:rPr lang="en-CA" dirty="0"/>
              <a:t> (the information it contains is valid), </a:t>
            </a:r>
          </a:p>
          <a:p>
            <a:pPr lvl="1"/>
            <a:r>
              <a:rPr lang="en-CA" b="1" dirty="0"/>
              <a:t>timely</a:t>
            </a:r>
            <a:r>
              <a:rPr lang="en-CA" dirty="0"/>
              <a:t> (it is up-to-date), and </a:t>
            </a:r>
          </a:p>
          <a:p>
            <a:pPr lvl="1"/>
            <a:r>
              <a:rPr lang="en-CA" b="1" dirty="0"/>
              <a:t>competitively priced</a:t>
            </a:r>
            <a:r>
              <a:rPr lang="en-CA" dirty="0"/>
              <a:t>.</a:t>
            </a:r>
          </a:p>
        </p:txBody>
      </p:sp>
    </p:spTree>
    <p:extLst>
      <p:ext uri="{BB962C8B-B14F-4D97-AF65-F5344CB8AC3E}">
        <p14:creationId xmlns:p14="http://schemas.microsoft.com/office/powerpoint/2010/main" val="3744435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normAutofit/>
          </a:bodyPr>
          <a:lstStyle/>
          <a:p>
            <a:r>
              <a:rPr lang="en-CA"/>
              <a:t>SURVEY ERROR</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noAutofit/>
              </a:bodyPr>
              <a:lstStyle/>
              <a:p>
                <a:r>
                  <a:rPr lang="en-CA" sz="2200" dirty="0">
                    <a:ea typeface="Cambria Math" panose="02040503050406030204" pitchFamily="18" charset="0"/>
                    <a:cs typeface="Helvetica" pitchFamily="34" charset="0"/>
                  </a:rPr>
                  <a:t>Total Error = Sampling Error + Measurement Error + Non-Response Error + Coverage Error</a:t>
                </a:r>
                <a:endParaRPr lang="en-CA" sz="2200" dirty="0">
                  <a:ea typeface="Cambria Math" panose="02040503050406030204" pitchFamily="18" charset="0"/>
                </a:endParaRPr>
              </a:p>
              <a:p>
                <a:endParaRPr lang="en-CA" dirty="0"/>
              </a:p>
              <a:p>
                <a:endParaRPr lang="en-CA" dirty="0"/>
              </a:p>
              <a:p>
                <a:endParaRPr lang="en-CA" dirty="0"/>
              </a:p>
              <a:p>
                <a:r>
                  <a:rPr lang="en-CA" dirty="0"/>
                  <a:t>Statistical sampling can help provide estimates, but importantly, it can also provide some control over the </a:t>
                </a:r>
                <a:r>
                  <a:rPr lang="en-CA" b="1" dirty="0"/>
                  <a:t>total error </a:t>
                </a:r>
                <a:r>
                  <a:rPr lang="en-CA" dirty="0"/>
                  <a:t>(TE)</a:t>
                </a:r>
                <a:r>
                  <a:rPr lang="en-CA" b="1" dirty="0"/>
                  <a:t> </a:t>
                </a:r>
                <a:r>
                  <a:rPr lang="en-CA" dirty="0"/>
                  <a:t>of the estimates. </a:t>
                </a:r>
              </a:p>
              <a:p>
                <a:endParaRPr lang="en-CA" sz="500" b="1" i="1" dirty="0"/>
              </a:p>
              <a:p>
                <a:r>
                  <a:rPr lang="en-CA" dirty="0"/>
                  <a:t>Ideally, TE</a:t>
                </a:r>
                <a14:m>
                  <m:oMath xmlns:m="http://schemas.openxmlformats.org/officeDocument/2006/math">
                    <m:r>
                      <a:rPr lang="en-CA" i="1" smtClean="0">
                        <a:latin typeface="Cambria Math" panose="02040503050406030204" pitchFamily="18" charset="0"/>
                      </a:rPr>
                      <m:t>=0</m:t>
                    </m:r>
                  </m:oMath>
                </a14:m>
                <a:r>
                  <a:rPr lang="en-CA" dirty="0"/>
                  <a:t>. In practice, there are two main contributions to TE: </a:t>
                </a:r>
                <a:r>
                  <a:rPr lang="en-CA" b="1" dirty="0"/>
                  <a:t>sampling errors </a:t>
                </a:r>
                <a:r>
                  <a:rPr lang="en-CA" dirty="0"/>
                  <a:t>(due to the choice of sampling scheme), and </a:t>
                </a:r>
                <a:r>
                  <a:rPr lang="en-CA" b="1" dirty="0" err="1"/>
                  <a:t>nonsampling</a:t>
                </a:r>
                <a:r>
                  <a:rPr lang="en-CA" b="1" dirty="0"/>
                  <a:t> errors </a:t>
                </a:r>
                <a:r>
                  <a:rPr lang="en-CA" dirty="0"/>
                  <a:t>(everything else).</a:t>
                </a:r>
              </a:p>
            </p:txBody>
          </p:sp>
        </mc:Choice>
        <mc:Fallback>
          <p:sp>
            <p:nvSpPr>
              <p:cNvPr id="3" name="Content Placeholder 2">
                <a:extLst>
                  <a:ext uri="{FF2B5EF4-FFF2-40B4-BE49-F238E27FC236}">
                    <a16:creationId xmlns:a16="http://schemas.microsoft.com/office/drawing/2014/main" id="{BFCCC0E3-186C-49BD-B68E-B8C70875F6EB}"/>
                  </a:ext>
                </a:extLst>
              </p:cNvPr>
              <p:cNvSpPr>
                <a:spLocks noGrp="1" noRot="1" noChangeAspect="1" noMove="1" noResize="1" noEditPoints="1" noAdjustHandles="1" noChangeArrowheads="1" noChangeShapeType="1" noTextEdit="1"/>
              </p:cNvSpPr>
              <p:nvPr>
                <p:ph idx="1"/>
              </p:nvPr>
            </p:nvSpPr>
            <p:spPr>
              <a:blipFill>
                <a:blip r:embed="rId2"/>
                <a:stretch>
                  <a:fillRect l="-806" r="-806" b="-306"/>
                </a:stretch>
              </a:blipFill>
            </p:spPr>
            <p:txBody>
              <a:bodyPr/>
              <a:lstStyle/>
              <a:p>
                <a:r>
                  <a:rPr lang="en-US">
                    <a:noFill/>
                  </a:rPr>
                  <a:t> </a:t>
                </a:r>
              </a:p>
            </p:txBody>
          </p:sp>
        </mc:Fallback>
      </mc:AlternateContent>
      <p:grpSp>
        <p:nvGrpSpPr>
          <p:cNvPr id="4" name="Group 16">
            <a:extLst>
              <a:ext uri="{FF2B5EF4-FFF2-40B4-BE49-F238E27FC236}">
                <a16:creationId xmlns:a16="http://schemas.microsoft.com/office/drawing/2014/main" id="{19F54534-797C-3B46-B7C7-9F7DD1454DE6}"/>
              </a:ext>
            </a:extLst>
          </p:cNvPr>
          <p:cNvGrpSpPr>
            <a:grpSpLocks/>
          </p:cNvGrpSpPr>
          <p:nvPr/>
        </p:nvGrpSpPr>
        <p:grpSpPr bwMode="auto">
          <a:xfrm>
            <a:off x="2129274" y="2677992"/>
            <a:ext cx="1779486" cy="781135"/>
            <a:chOff x="3567135" y="2958852"/>
            <a:chExt cx="1185350" cy="780991"/>
          </a:xfrm>
        </p:grpSpPr>
        <p:sp>
          <p:nvSpPr>
            <p:cNvPr id="5" name="Left Brace 4">
              <a:extLst>
                <a:ext uri="{FF2B5EF4-FFF2-40B4-BE49-F238E27FC236}">
                  <a16:creationId xmlns:a16="http://schemas.microsoft.com/office/drawing/2014/main" id="{55F7A1C6-CF74-4445-A445-E90629BAB1CB}"/>
                </a:ext>
              </a:extLst>
            </p:cNvPr>
            <p:cNvSpPr/>
            <p:nvPr/>
          </p:nvSpPr>
          <p:spPr>
            <a:xfrm rot="162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a:solidFill>
                  <a:srgbClr val="C00000"/>
                </a:solidFill>
                <a:latin typeface="Dagny OT" panose="020B0504020201020104" pitchFamily="34" charset="77"/>
              </a:endParaRPr>
            </a:p>
          </p:txBody>
        </p:sp>
        <p:sp>
          <p:nvSpPr>
            <p:cNvPr id="6" name="TextBox 16">
              <a:extLst>
                <a:ext uri="{FF2B5EF4-FFF2-40B4-BE49-F238E27FC236}">
                  <a16:creationId xmlns:a16="http://schemas.microsoft.com/office/drawing/2014/main" id="{B6CBF260-EB62-8B40-9334-30509EFD5F89}"/>
                </a:ext>
              </a:extLst>
            </p:cNvPr>
            <p:cNvSpPr txBox="1">
              <a:spLocks noChangeArrowheads="1"/>
            </p:cNvSpPr>
            <p:nvPr/>
          </p:nvSpPr>
          <p:spPr bwMode="auto">
            <a:xfrm>
              <a:off x="3567135" y="3093631"/>
              <a:ext cx="1185350" cy="646212"/>
            </a:xfrm>
            <a:prstGeom prst="rect">
              <a:avLst/>
            </a:prstGeom>
            <a:noFill/>
            <a:ln w="9525">
              <a:noFill/>
              <a:miter lim="800000"/>
              <a:headEnd/>
              <a:tailEnd/>
            </a:ln>
          </p:spPr>
          <p:txBody>
            <a:bodyPr wrap="square">
              <a:spAutoFit/>
            </a:bodyPr>
            <a:lstStyle/>
            <a:p>
              <a:pPr algn="ctr"/>
              <a:r>
                <a:rPr lang="en-CA">
                  <a:solidFill>
                    <a:srgbClr val="C00000"/>
                  </a:solidFill>
                  <a:latin typeface="Dagny OT" panose="020B0504020201020104" pitchFamily="34" charset="77"/>
                </a:rPr>
                <a:t>survey, not census</a:t>
              </a:r>
            </a:p>
          </p:txBody>
        </p:sp>
      </p:grpSp>
      <p:grpSp>
        <p:nvGrpSpPr>
          <p:cNvPr id="7" name="Group 16">
            <a:extLst>
              <a:ext uri="{FF2B5EF4-FFF2-40B4-BE49-F238E27FC236}">
                <a16:creationId xmlns:a16="http://schemas.microsoft.com/office/drawing/2014/main" id="{13FFEE6D-747B-0641-9358-F1BB44995E9C}"/>
              </a:ext>
            </a:extLst>
          </p:cNvPr>
          <p:cNvGrpSpPr>
            <a:grpSpLocks/>
          </p:cNvGrpSpPr>
          <p:nvPr/>
        </p:nvGrpSpPr>
        <p:grpSpPr bwMode="auto">
          <a:xfrm>
            <a:off x="4178615" y="2677993"/>
            <a:ext cx="2402955" cy="781134"/>
            <a:chOff x="3583318" y="2958852"/>
            <a:chExt cx="1170052" cy="780991"/>
          </a:xfrm>
        </p:grpSpPr>
        <p:sp>
          <p:nvSpPr>
            <p:cNvPr id="8" name="Left Brace 7">
              <a:extLst>
                <a:ext uri="{FF2B5EF4-FFF2-40B4-BE49-F238E27FC236}">
                  <a16:creationId xmlns:a16="http://schemas.microsoft.com/office/drawing/2014/main" id="{80481837-AFF4-DD4B-A633-E4CAD1AC054A}"/>
                </a:ext>
              </a:extLst>
            </p:cNvPr>
            <p:cNvSpPr/>
            <p:nvPr/>
          </p:nvSpPr>
          <p:spPr>
            <a:xfrm rot="162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a:solidFill>
                  <a:srgbClr val="C00000"/>
                </a:solidFill>
                <a:latin typeface="Dagny OT" panose="020B0504020201020104" pitchFamily="34" charset="77"/>
              </a:endParaRPr>
            </a:p>
          </p:txBody>
        </p:sp>
        <p:sp>
          <p:nvSpPr>
            <p:cNvPr id="9" name="TextBox 19">
              <a:extLst>
                <a:ext uri="{FF2B5EF4-FFF2-40B4-BE49-F238E27FC236}">
                  <a16:creationId xmlns:a16="http://schemas.microsoft.com/office/drawing/2014/main" id="{85CAEF76-2691-3E45-9958-1E7354DB5B8B}"/>
                </a:ext>
              </a:extLst>
            </p:cNvPr>
            <p:cNvSpPr txBox="1">
              <a:spLocks noChangeArrowheads="1"/>
            </p:cNvSpPr>
            <p:nvPr/>
          </p:nvSpPr>
          <p:spPr bwMode="auto">
            <a:xfrm>
              <a:off x="3583318" y="3093631"/>
              <a:ext cx="1170052" cy="646212"/>
            </a:xfrm>
            <a:prstGeom prst="rect">
              <a:avLst/>
            </a:prstGeom>
            <a:noFill/>
            <a:ln w="9525">
              <a:noFill/>
              <a:miter lim="800000"/>
              <a:headEnd/>
              <a:tailEnd/>
            </a:ln>
          </p:spPr>
          <p:txBody>
            <a:bodyPr wrap="square">
              <a:spAutoFit/>
            </a:bodyPr>
            <a:lstStyle/>
            <a:p>
              <a:pPr algn="ctr"/>
              <a:r>
                <a:rPr lang="en-CA">
                  <a:solidFill>
                    <a:srgbClr val="C00000"/>
                  </a:solidFill>
                  <a:latin typeface="Dagny OT" panose="020B0504020201020104" pitchFamily="34" charset="77"/>
                </a:rPr>
                <a:t>observations not measured accurately</a:t>
              </a:r>
            </a:p>
          </p:txBody>
        </p:sp>
      </p:grpSp>
      <p:grpSp>
        <p:nvGrpSpPr>
          <p:cNvPr id="10" name="Group 16">
            <a:extLst>
              <a:ext uri="{FF2B5EF4-FFF2-40B4-BE49-F238E27FC236}">
                <a16:creationId xmlns:a16="http://schemas.microsoft.com/office/drawing/2014/main" id="{5F0FB13F-FB21-B64E-948D-F8CD742FD0D1}"/>
              </a:ext>
            </a:extLst>
          </p:cNvPr>
          <p:cNvGrpSpPr>
            <a:grpSpLocks/>
          </p:cNvGrpSpPr>
          <p:nvPr/>
        </p:nvGrpSpPr>
        <p:grpSpPr bwMode="auto">
          <a:xfrm>
            <a:off x="6812716" y="2677991"/>
            <a:ext cx="2452272" cy="1058157"/>
            <a:chOff x="3612512" y="2958852"/>
            <a:chExt cx="1162730" cy="1057784"/>
          </a:xfrm>
        </p:grpSpPr>
        <p:sp>
          <p:nvSpPr>
            <p:cNvPr id="11" name="Left Brace 10">
              <a:extLst>
                <a:ext uri="{FF2B5EF4-FFF2-40B4-BE49-F238E27FC236}">
                  <a16:creationId xmlns:a16="http://schemas.microsoft.com/office/drawing/2014/main" id="{781CA188-00ED-274C-BA53-371A8A27157F}"/>
                </a:ext>
              </a:extLst>
            </p:cNvPr>
            <p:cNvSpPr/>
            <p:nvPr/>
          </p:nvSpPr>
          <p:spPr>
            <a:xfrm rot="16200000" flipV="1">
              <a:off x="4092860" y="2501887"/>
              <a:ext cx="145999"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a:solidFill>
                  <a:srgbClr val="C00000"/>
                </a:solidFill>
                <a:latin typeface="Dagny OT" panose="020B0504020201020104" pitchFamily="34" charset="77"/>
              </a:endParaRPr>
            </a:p>
          </p:txBody>
        </p:sp>
        <p:sp>
          <p:nvSpPr>
            <p:cNvPr id="12" name="TextBox 22">
              <a:extLst>
                <a:ext uri="{FF2B5EF4-FFF2-40B4-BE49-F238E27FC236}">
                  <a16:creationId xmlns:a16="http://schemas.microsoft.com/office/drawing/2014/main" id="{B3BE2AE0-710C-E046-B505-3BB3B26F4D76}"/>
                </a:ext>
              </a:extLst>
            </p:cNvPr>
            <p:cNvSpPr txBox="1">
              <a:spLocks noChangeArrowheads="1"/>
            </p:cNvSpPr>
            <p:nvPr/>
          </p:nvSpPr>
          <p:spPr bwMode="auto">
            <a:xfrm>
              <a:off x="3612512" y="3093631"/>
              <a:ext cx="1162730" cy="923005"/>
            </a:xfrm>
            <a:prstGeom prst="rect">
              <a:avLst/>
            </a:prstGeom>
            <a:noFill/>
            <a:ln w="9525">
              <a:noFill/>
              <a:miter lim="800000"/>
              <a:headEnd/>
              <a:tailEnd/>
            </a:ln>
          </p:spPr>
          <p:txBody>
            <a:bodyPr wrap="square">
              <a:spAutoFit/>
            </a:bodyPr>
            <a:lstStyle/>
            <a:p>
              <a:pPr algn="ctr"/>
              <a:r>
                <a:rPr lang="en-CA">
                  <a:solidFill>
                    <a:srgbClr val="C00000"/>
                  </a:solidFill>
                  <a:latin typeface="Dagny OT" panose="020B0504020201020104" pitchFamily="34" charset="77"/>
                </a:rPr>
                <a:t>non-respondents having systematic observation differences</a:t>
              </a:r>
            </a:p>
          </p:txBody>
        </p:sp>
      </p:grpSp>
      <p:grpSp>
        <p:nvGrpSpPr>
          <p:cNvPr id="13" name="Group 16">
            <a:extLst>
              <a:ext uri="{FF2B5EF4-FFF2-40B4-BE49-F238E27FC236}">
                <a16:creationId xmlns:a16="http://schemas.microsoft.com/office/drawing/2014/main" id="{1403BD4D-2754-7840-818C-36B3725B666F}"/>
              </a:ext>
            </a:extLst>
          </p:cNvPr>
          <p:cNvGrpSpPr>
            <a:grpSpLocks/>
          </p:cNvGrpSpPr>
          <p:nvPr/>
        </p:nvGrpSpPr>
        <p:grpSpPr bwMode="auto">
          <a:xfrm>
            <a:off x="9422490" y="2677990"/>
            <a:ext cx="1863317" cy="1058146"/>
            <a:chOff x="3595125" y="2958853"/>
            <a:chExt cx="1153350" cy="1057842"/>
          </a:xfrm>
        </p:grpSpPr>
        <p:sp>
          <p:nvSpPr>
            <p:cNvPr id="14" name="Left Brace 13">
              <a:extLst>
                <a:ext uri="{FF2B5EF4-FFF2-40B4-BE49-F238E27FC236}">
                  <a16:creationId xmlns:a16="http://schemas.microsoft.com/office/drawing/2014/main" id="{60E96364-0923-B144-B77A-486A25E37B35}"/>
                </a:ext>
              </a:extLst>
            </p:cNvPr>
            <p:cNvSpPr/>
            <p:nvPr/>
          </p:nvSpPr>
          <p:spPr>
            <a:xfrm rot="16200000" flipV="1">
              <a:off x="4092855" y="2501892"/>
              <a:ext cx="146008"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a:solidFill>
                  <a:srgbClr val="C00000"/>
                </a:solidFill>
                <a:latin typeface="Dagny OT" panose="020B0504020201020104" pitchFamily="34" charset="77"/>
              </a:endParaRPr>
            </a:p>
          </p:txBody>
        </p:sp>
        <p:sp>
          <p:nvSpPr>
            <p:cNvPr id="15" name="TextBox 25">
              <a:extLst>
                <a:ext uri="{FF2B5EF4-FFF2-40B4-BE49-F238E27FC236}">
                  <a16:creationId xmlns:a16="http://schemas.microsoft.com/office/drawing/2014/main" id="{FCE5955B-07FC-4945-BDDF-A6D961F5B27F}"/>
                </a:ext>
              </a:extLst>
            </p:cNvPr>
            <p:cNvSpPr txBox="1">
              <a:spLocks noChangeArrowheads="1"/>
            </p:cNvSpPr>
            <p:nvPr/>
          </p:nvSpPr>
          <p:spPr bwMode="auto">
            <a:xfrm>
              <a:off x="3595125" y="3093631"/>
              <a:ext cx="1153350" cy="923064"/>
            </a:xfrm>
            <a:prstGeom prst="rect">
              <a:avLst/>
            </a:prstGeom>
            <a:noFill/>
            <a:ln w="9525">
              <a:noFill/>
              <a:miter lim="800000"/>
              <a:headEnd/>
              <a:tailEnd/>
            </a:ln>
          </p:spPr>
          <p:txBody>
            <a:bodyPr wrap="square">
              <a:spAutoFit/>
            </a:bodyPr>
            <a:lstStyle/>
            <a:p>
              <a:pPr algn="ctr"/>
              <a:r>
                <a:rPr lang="en-CA">
                  <a:solidFill>
                    <a:srgbClr val="C00000"/>
                  </a:solidFill>
                  <a:latin typeface="Dagny OT" panose="020B0504020201020104" pitchFamily="34" charset="77"/>
                </a:rPr>
                <a:t>frame decay and/or corruption</a:t>
              </a:r>
            </a:p>
          </p:txBody>
        </p:sp>
      </p:grpSp>
    </p:spTree>
    <p:extLst>
      <p:ext uri="{BB962C8B-B14F-4D97-AF65-F5344CB8AC3E}">
        <p14:creationId xmlns:p14="http://schemas.microsoft.com/office/powerpoint/2010/main" val="221943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vidend">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Dividend">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4817</TotalTime>
  <Words>2398</Words>
  <Application>Microsoft Macintosh PowerPoint</Application>
  <PresentationFormat>Widescreen</PresentationFormat>
  <Paragraphs>244</Paragraphs>
  <Slides>34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Calibri</vt:lpstr>
      <vt:lpstr>Cambria Math</vt:lpstr>
      <vt:lpstr>Courant</vt:lpstr>
      <vt:lpstr>Dagny OT</vt:lpstr>
      <vt:lpstr>Gill Sans MT</vt:lpstr>
      <vt:lpstr>Wingdings</vt:lpstr>
      <vt:lpstr>Wingdings 2</vt:lpstr>
      <vt:lpstr>Dividend</vt:lpstr>
      <vt:lpstr>SAMPLING THEORY AND STUDY DESIGN</vt:lpstr>
      <vt:lpstr>The Goal of Good Study/Sampling Design</vt:lpstr>
      <vt:lpstr>PowerPoint Presentation</vt:lpstr>
      <vt:lpstr>NPS AND PATTERN Fishing</vt:lpstr>
      <vt:lpstr>STUDIES AND SURVEYS</vt:lpstr>
      <vt:lpstr>SAMPLING MODELS</vt:lpstr>
      <vt:lpstr>PowerPoint Presentation</vt:lpstr>
      <vt:lpstr>SURVEY FRAMES</vt:lpstr>
      <vt:lpstr>SURVEY ERROR</vt:lpstr>
      <vt:lpstr>NONSAMPLING ERROR</vt:lpstr>
      <vt:lpstr>NONPROBABILISTIC SAMPLING</vt:lpstr>
      <vt:lpstr>PROBABILISTIC SAMPLING</vt:lpstr>
      <vt:lpstr>CONFIDENCE INTERVALS</vt:lpstr>
      <vt:lpstr>SAMPLING DESIGN</vt:lpstr>
      <vt:lpstr>SAMPLING DESIGN – UNIVERSE OF DISCOURSE</vt:lpstr>
      <vt:lpstr>SAMPLING DESIGN – UNIVERSE OF DISCOURSE</vt:lpstr>
      <vt:lpstr>SIMPLE RANDOM SAMPLING (SRS)</vt:lpstr>
      <vt:lpstr>SRS ESTIMATORS</vt:lpstr>
      <vt:lpstr>STRATIFIED RANDOM SAMPLING (StS)</vt:lpstr>
      <vt:lpstr>STS ESTIMATORS</vt:lpstr>
      <vt:lpstr>EXERCISES</vt:lpstr>
      <vt:lpstr>EXERCISES</vt:lpstr>
      <vt:lpstr>PowerPoint Presentation</vt:lpstr>
      <vt:lpstr>DECIDING FACTORS</vt:lpstr>
      <vt:lpstr>STUDY/SURVEY STEPS</vt:lpstr>
      <vt:lpstr>SURVEY FRAMES</vt:lpstr>
      <vt:lpstr>MODES OF DATA COLLECTION</vt:lpstr>
      <vt:lpstr>NPS METHODS</vt:lpstr>
      <vt:lpstr>NPS METHODS</vt:lpstr>
      <vt:lpstr>BASIC MATHEMATICAL CONCEPTS</vt:lpstr>
      <vt:lpstr>BASIC MATHEMATICAL CONCEPTS</vt:lpstr>
      <vt:lpstr>BASIC MATHEMATICAL CONCEPTS</vt:lpstr>
      <vt:lpstr>PROBABILISTIC SAMPLING DESIGNS</vt:lpstr>
      <vt:lpstr>OTHER EXAMPLES OF SAMPLING DESIGNS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universals</dc:title>
  <dc:creator>pboily</dc:creator>
  <cp:lastModifiedBy>Patrick Boily</cp:lastModifiedBy>
  <cp:revision>154</cp:revision>
  <dcterms:created xsi:type="dcterms:W3CDTF">2018-12-12T19:39:04Z</dcterms:created>
  <dcterms:modified xsi:type="dcterms:W3CDTF">2019-02-11T04:42:12Z</dcterms:modified>
</cp:coreProperties>
</file>

<file path=docProps/thumbnail.jpeg>
</file>